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0" r:id="rId11"/>
    <p:sldId id="271" r:id="rId12"/>
    <p:sldId id="264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20.11.2017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hr-HR" dirty="0" err="1" smtClean="0"/>
              <a:t>Erasmus</a:t>
            </a:r>
            <a:r>
              <a:rPr lang="hr-HR" dirty="0" smtClean="0"/>
              <a:t>+ projekt</a:t>
            </a:r>
            <a:br>
              <a:rPr lang="hr-HR" dirty="0" smtClean="0"/>
            </a:b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passion</a:t>
            </a:r>
            <a:r>
              <a:rPr lang="hr-HR" dirty="0" smtClean="0"/>
              <a:t> -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/>
              <a:t>f</a:t>
            </a:r>
            <a:r>
              <a:rPr lang="hr-HR" dirty="0" smtClean="0"/>
              <a:t>uture</a:t>
            </a:r>
            <a:br>
              <a:rPr lang="hr-HR" dirty="0" smtClean="0"/>
            </a:br>
            <a:r>
              <a:rPr lang="hr-HR" dirty="0" smtClean="0"/>
              <a:t>LOGO natječaj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7200800" cy="175260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Listopad, </a:t>
            </a:r>
            <a:r>
              <a:rPr lang="hr-HR" dirty="0" smtClean="0"/>
              <a:t>2017  </a:t>
            </a:r>
          </a:p>
          <a:p>
            <a:r>
              <a:rPr lang="hr-HR" dirty="0" smtClean="0"/>
              <a:t>OŠ </a:t>
            </a:r>
            <a:r>
              <a:rPr lang="hr-HR" dirty="0" smtClean="0"/>
              <a:t>„Antun Gustav Matoš Vinkovci, Croatia</a:t>
            </a:r>
            <a:endParaRPr lang="hr-HR" dirty="0"/>
          </a:p>
        </p:txBody>
      </p:sp>
      <p:pic>
        <p:nvPicPr>
          <p:cNvPr id="4" name="Picture 2" descr="C:\Users\Kata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1248"/>
            <a:ext cx="3304332" cy="94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559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2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6646"/>
            <a:ext cx="3600400" cy="27003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/>
              <a:t>Tijek izrade logotipa</a:t>
            </a:r>
            <a:endParaRPr lang="hr-HR" sz="3200" dirty="0"/>
          </a:p>
        </p:txBody>
      </p:sp>
      <p:pic>
        <p:nvPicPr>
          <p:cNvPr id="2050" name="Picture 2" descr="F:\IVANA ERASMUS\LOGO\23163826_10212130887960471_169190195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51058"/>
            <a:ext cx="3635896" cy="272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F:\IVANA ERASMUS\LOGO\23226869_10212130890400532_20006074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4214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9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>
                <a:solidFill>
                  <a:srgbClr val="464646"/>
                </a:solidFill>
              </a:rPr>
              <a:t>Tijek izrade logotipa</a:t>
            </a:r>
            <a:endParaRPr lang="hr-HR" dirty="0"/>
          </a:p>
        </p:txBody>
      </p:sp>
      <p:pic>
        <p:nvPicPr>
          <p:cNvPr id="4" name="Picture 3" descr="F:\IVANA ERASMUS\LOGO\23226870_10212136243294351_78703783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161324" cy="237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0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IVANA ERASMUS\eu-zast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41" y="1916832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4019"/>
            <a:ext cx="4267200" cy="303847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1. mjesto</a:t>
            </a:r>
            <a:br>
              <a:rPr lang="hr-HR" sz="2800" dirty="0" smtClean="0"/>
            </a:br>
            <a:r>
              <a:rPr lang="hr-HR" sz="2800" dirty="0" smtClean="0"/>
              <a:t>Ime i prezime: Nora Knežević, 5.c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8767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IVANA ERASMUS\eu-zast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80100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4267200" cy="303847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800" dirty="0" smtClean="0">
                <a:solidFill>
                  <a:prstClr val="black"/>
                </a:solidFill>
              </a:rPr>
              <a:t>2. </a:t>
            </a:r>
            <a:r>
              <a:rPr lang="hr-HR" sz="2800" dirty="0">
                <a:solidFill>
                  <a:prstClr val="black"/>
                </a:solidFill>
              </a:rPr>
              <a:t>mjesto</a:t>
            </a:r>
            <a:br>
              <a:rPr lang="hr-HR" sz="2800" dirty="0">
                <a:solidFill>
                  <a:prstClr val="black"/>
                </a:solidFill>
              </a:rPr>
            </a:br>
            <a:r>
              <a:rPr lang="hr-HR" sz="2800" dirty="0">
                <a:solidFill>
                  <a:prstClr val="black"/>
                </a:solidFill>
              </a:rPr>
              <a:t>Ime i </a:t>
            </a:r>
            <a:r>
              <a:rPr lang="hr-HR" sz="2800" dirty="0" smtClean="0">
                <a:solidFill>
                  <a:prstClr val="black"/>
                </a:solidFill>
              </a:rPr>
              <a:t>prezime:Lea </a:t>
            </a:r>
            <a:r>
              <a:rPr lang="hr-HR" sz="2800" dirty="0" err="1" smtClean="0">
                <a:solidFill>
                  <a:prstClr val="black"/>
                </a:solidFill>
              </a:rPr>
              <a:t>Košir</a:t>
            </a:r>
            <a:r>
              <a:rPr lang="hr-HR" sz="2800" dirty="0" smtClean="0">
                <a:solidFill>
                  <a:prstClr val="black"/>
                </a:solidFill>
              </a:rPr>
              <a:t>, 5.c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906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IVANA ERASMUS\eu-zast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16832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3544"/>
            <a:ext cx="4267200" cy="301942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800" dirty="0" smtClean="0">
                <a:solidFill>
                  <a:prstClr val="black"/>
                </a:solidFill>
              </a:rPr>
              <a:t>3. </a:t>
            </a:r>
            <a:r>
              <a:rPr lang="hr-HR" sz="2800" dirty="0">
                <a:solidFill>
                  <a:prstClr val="black"/>
                </a:solidFill>
              </a:rPr>
              <a:t>mjesto</a:t>
            </a:r>
            <a:br>
              <a:rPr lang="hr-HR" sz="2800" dirty="0">
                <a:solidFill>
                  <a:prstClr val="black"/>
                </a:solidFill>
              </a:rPr>
            </a:br>
            <a:r>
              <a:rPr lang="hr-HR" sz="2800" dirty="0">
                <a:solidFill>
                  <a:prstClr val="black"/>
                </a:solidFill>
              </a:rPr>
              <a:t>Ime i prezime</a:t>
            </a:r>
            <a:r>
              <a:rPr lang="hr-HR" sz="2800" dirty="0" smtClean="0">
                <a:solidFill>
                  <a:prstClr val="black"/>
                </a:solidFill>
              </a:rPr>
              <a:t>: Niko Zubac, 5.d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291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27584" y="1844824"/>
            <a:ext cx="7632848" cy="3675864"/>
          </a:xfrm>
        </p:spPr>
        <p:txBody>
          <a:bodyPr>
            <a:normAutofit lnSpcReduction="10000"/>
          </a:bodyPr>
          <a:lstStyle/>
          <a:p>
            <a:endParaRPr lang="hr-HR" sz="2400" kern="150" dirty="0" smtClean="0">
              <a:latin typeface="Times New Roman"/>
              <a:ea typeface="SimSun"/>
              <a:cs typeface="Lucida Sans"/>
            </a:endParaRPr>
          </a:p>
          <a:p>
            <a:r>
              <a:rPr lang="hr-HR" sz="2400" kern="150" dirty="0" smtClean="0">
                <a:latin typeface="Times New Roman"/>
                <a:ea typeface="SimSun"/>
                <a:cs typeface="Lucida Sans"/>
              </a:rPr>
              <a:t>Objava rezultata u školi i na </a:t>
            </a:r>
            <a:r>
              <a:rPr lang="hr-HR" sz="2400" kern="150" dirty="0" err="1" smtClean="0">
                <a:latin typeface="Times New Roman"/>
                <a:ea typeface="SimSun"/>
                <a:cs typeface="Lucida Sans"/>
              </a:rPr>
              <a:t>Twinspace</a:t>
            </a:r>
            <a:r>
              <a:rPr lang="hr-HR" sz="2400" kern="150" dirty="0" smtClean="0">
                <a:latin typeface="Times New Roman"/>
                <a:ea typeface="SimSun"/>
                <a:cs typeface="Lucida Sans"/>
              </a:rPr>
              <a:t>-u je  6.11.2017.</a:t>
            </a:r>
          </a:p>
          <a:p>
            <a:r>
              <a:rPr lang="hr-HR" sz="2400" kern="150" dirty="0" smtClean="0">
                <a:latin typeface="Times New Roman"/>
                <a:ea typeface="SimSun"/>
              </a:rPr>
              <a:t>Dodjela nagrada i diploma – na </a:t>
            </a:r>
            <a:r>
              <a:rPr lang="hr-HR" sz="2400" kern="150" dirty="0" err="1" smtClean="0">
                <a:latin typeface="Times New Roman"/>
                <a:ea typeface="SimSun"/>
              </a:rPr>
              <a:t>Opening</a:t>
            </a:r>
            <a:r>
              <a:rPr lang="hr-HR" sz="2400" kern="150" dirty="0" smtClean="0">
                <a:latin typeface="Times New Roman"/>
                <a:ea typeface="SimSun"/>
              </a:rPr>
              <a:t> </a:t>
            </a:r>
            <a:r>
              <a:rPr lang="hr-HR" sz="2400" kern="150" dirty="0" err="1" smtClean="0">
                <a:latin typeface="Times New Roman"/>
                <a:ea typeface="SimSun"/>
              </a:rPr>
              <a:t>ceremony</a:t>
            </a:r>
            <a:endParaRPr lang="hr-HR" sz="2400" kern="150" dirty="0" smtClean="0">
              <a:latin typeface="Times New Roman"/>
              <a:ea typeface="SimSun"/>
            </a:endParaRPr>
          </a:p>
          <a:p>
            <a:pPr marL="109728" indent="0">
              <a:buNone/>
            </a:pPr>
            <a:endParaRPr lang="hr-HR" sz="2400" kern="150" dirty="0" smtClean="0">
              <a:latin typeface="Times New Roman"/>
              <a:ea typeface="SimSun"/>
            </a:endParaRPr>
          </a:p>
          <a:p>
            <a:pPr marL="109728" indent="0">
              <a:buNone/>
            </a:pPr>
            <a:endParaRPr lang="hr-HR" sz="2400" kern="150" dirty="0">
              <a:latin typeface="Times New Roman"/>
              <a:ea typeface="SimSun"/>
            </a:endParaRPr>
          </a:p>
          <a:p>
            <a:pPr marL="109728" indent="0">
              <a:buNone/>
            </a:pPr>
            <a:r>
              <a:rPr lang="hr-HR" sz="2400" kern="150" dirty="0" smtClean="0">
                <a:latin typeface="Times New Roman"/>
                <a:ea typeface="SimSun"/>
              </a:rPr>
              <a:t>          Hvala svima na sudjelovanju! </a:t>
            </a:r>
          </a:p>
          <a:p>
            <a:pPr marL="109728" indent="0">
              <a:buNone/>
            </a:pPr>
            <a:endParaRPr lang="hr-HR" sz="2400" kern="150" dirty="0" smtClean="0">
              <a:latin typeface="Times New Roman"/>
              <a:ea typeface="SimSun"/>
            </a:endParaRPr>
          </a:p>
          <a:p>
            <a:pPr marL="109728" indent="0" algn="r">
              <a:buNone/>
            </a:pPr>
            <a:r>
              <a:rPr lang="hr-HR" sz="2400" kern="150" dirty="0" smtClean="0">
                <a:latin typeface="Times New Roman"/>
                <a:ea typeface="SimSun"/>
              </a:rPr>
              <a:t>Povjerenstvo</a:t>
            </a:r>
          </a:p>
          <a:p>
            <a:pPr marL="109728" indent="0" algn="r">
              <a:buNone/>
            </a:pPr>
            <a:r>
              <a:rPr lang="hr-HR" sz="2400" kern="150" dirty="0" smtClean="0">
                <a:latin typeface="Times New Roman"/>
                <a:ea typeface="SimSun"/>
              </a:rPr>
              <a:t>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2800" kern="150" dirty="0">
                <a:effectLst/>
                <a:latin typeface="Times New Roman"/>
                <a:ea typeface="SimSun"/>
                <a:cs typeface="Lucida Sans"/>
              </a:rPr>
              <a:t>R</a:t>
            </a:r>
            <a:r>
              <a:rPr lang="en-US" sz="2800" kern="150" dirty="0" err="1" smtClean="0">
                <a:effectLst/>
                <a:latin typeface="Times New Roman"/>
                <a:ea typeface="SimSun"/>
                <a:cs typeface="Lucida Sans"/>
              </a:rPr>
              <a:t>ezultat</a:t>
            </a:r>
            <a:r>
              <a:rPr lang="hr-HR" sz="2800" kern="150" dirty="0">
                <a:effectLst/>
                <a:latin typeface="Times New Roman"/>
                <a:ea typeface="SimSun"/>
                <a:cs typeface="Lucida Sans"/>
              </a:rPr>
              <a:t>i</a:t>
            </a:r>
            <a:r>
              <a:rPr lang="en-US" sz="2800" kern="150" dirty="0" smtClean="0">
                <a:effectLst/>
                <a:latin typeface="Times New Roman"/>
                <a:ea typeface="SimSun"/>
                <a:cs typeface="Lucida Sans"/>
              </a:rPr>
              <a:t> </a:t>
            </a:r>
            <a:r>
              <a:rPr lang="hr-HR" sz="2800" kern="150" dirty="0" smtClean="0">
                <a:effectLst/>
                <a:latin typeface="Times New Roman"/>
                <a:ea typeface="SimSun"/>
                <a:cs typeface="Lucida Sans"/>
              </a:rPr>
              <a:t>natječaja</a:t>
            </a:r>
            <a:endParaRPr lang="hr-H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5290476"/>
            <a:ext cx="6905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3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Dodjela nagrada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28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5975" y="1484784"/>
            <a:ext cx="8856984" cy="515719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1.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Cilj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natječaja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je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izrada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logotipa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projekta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.</a:t>
            </a:r>
            <a:endParaRPr lang="hr-HR" sz="3400" kern="150" dirty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2.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Prijedlozi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za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natječaj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trebaju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biti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povezani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endParaRPr lang="hr-HR" sz="3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     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s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temom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projekta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.</a:t>
            </a:r>
            <a:endParaRPr lang="hr-HR" sz="3400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3.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Logotip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će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se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koristiti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za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promociju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Erasmus +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projekta</a:t>
            </a:r>
            <a:endParaRPr lang="hr-HR" sz="3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      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"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Naša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strast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-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naša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budućnost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" 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i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bit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će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stavljen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na </a:t>
            </a:r>
            <a:endParaRPr lang="hr-HR" sz="3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  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promotivne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i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informativne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materijale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.</a:t>
            </a:r>
            <a:endParaRPr lang="hr-HR" sz="3400" kern="150" dirty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4.   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U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drugoj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fazi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natjecanja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sudjeluje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najviše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3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logotipa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endParaRPr lang="hr-HR" sz="3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   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iz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svake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zemlje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.</a:t>
            </a:r>
            <a:endParaRPr lang="hr-HR" sz="3400" kern="150" dirty="0">
              <a:latin typeface="Times New Roman"/>
              <a:ea typeface="SimSun"/>
              <a:cs typeface="Lucida Sans"/>
            </a:endParaRPr>
          </a:p>
          <a:p>
            <a:endParaRPr lang="hr-HR" sz="3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800" b="1" kern="150" dirty="0" smtClean="0">
                <a:latin typeface="Times New Roman"/>
                <a:ea typeface="SimSun"/>
                <a:cs typeface="Lucida Sans"/>
              </a:rPr>
              <a:t/>
            </a:r>
            <a:br>
              <a:rPr lang="hr-HR" sz="2800" b="1" kern="150" dirty="0" smtClean="0">
                <a:latin typeface="Times New Roman"/>
                <a:ea typeface="SimSun"/>
                <a:cs typeface="Lucida Sans"/>
              </a:rPr>
            </a:br>
            <a:r>
              <a:rPr lang="en-GB" sz="2400" b="1" kern="150" dirty="0" err="1" smtClean="0">
                <a:effectLst/>
                <a:latin typeface="Times New Roman"/>
                <a:ea typeface="SimSun"/>
                <a:cs typeface="Lucida Sans"/>
              </a:rPr>
              <a:t>Uvjeti</a:t>
            </a:r>
            <a:r>
              <a:rPr lang="en-GB" sz="2400" b="1" kern="150" dirty="0" smtClean="0">
                <a:effectLst/>
                <a:latin typeface="Times New Roman"/>
                <a:ea typeface="SimSun"/>
                <a:cs typeface="Lucida Sans"/>
              </a:rPr>
              <a:t> </a:t>
            </a:r>
            <a:r>
              <a:rPr lang="en-GB" sz="2400" b="1" kern="150" dirty="0" err="1">
                <a:effectLst/>
                <a:latin typeface="Times New Roman"/>
                <a:ea typeface="SimSun"/>
                <a:cs typeface="Lucida Sans"/>
              </a:rPr>
              <a:t>i</a:t>
            </a:r>
            <a:r>
              <a:rPr lang="en-GB" sz="2400" b="1" kern="150" dirty="0">
                <a:effectLst/>
                <a:latin typeface="Times New Roman"/>
                <a:ea typeface="SimSun"/>
                <a:cs typeface="Lucida Sans"/>
              </a:rPr>
              <a:t> </a:t>
            </a:r>
            <a:r>
              <a:rPr lang="en-GB" sz="2400" b="1" kern="150" dirty="0" err="1">
                <a:effectLst/>
                <a:latin typeface="Times New Roman"/>
                <a:ea typeface="SimSun"/>
                <a:cs typeface="Lucida Sans"/>
              </a:rPr>
              <a:t>odredbe</a:t>
            </a:r>
            <a:r>
              <a:rPr lang="en-GB" sz="2400" b="1" kern="150" dirty="0">
                <a:effectLst/>
                <a:latin typeface="Times New Roman"/>
                <a:ea typeface="SimSun"/>
                <a:cs typeface="Lucida Sans"/>
              </a:rPr>
              <a:t> </a:t>
            </a:r>
            <a:r>
              <a:rPr lang="en-GB" sz="2400" b="1" kern="150" dirty="0" err="1">
                <a:effectLst/>
                <a:latin typeface="Times New Roman"/>
                <a:ea typeface="SimSun"/>
                <a:cs typeface="Lucida Sans"/>
              </a:rPr>
              <a:t>natječaja</a:t>
            </a:r>
            <a:r>
              <a:rPr lang="hr-HR" sz="2400" kern="150" dirty="0">
                <a:effectLst/>
                <a:latin typeface="Times New Roman"/>
                <a:ea typeface="SimSun"/>
                <a:cs typeface="Lucida Sans"/>
              </a:rPr>
              <a:t/>
            </a:r>
            <a:br>
              <a:rPr lang="hr-HR" sz="2400" kern="150" dirty="0">
                <a:effectLst/>
                <a:latin typeface="Times New Roman"/>
                <a:ea typeface="SimSun"/>
                <a:cs typeface="Lucida Sans"/>
              </a:rPr>
            </a:br>
            <a:r>
              <a:rPr lang="en-GB" sz="2400" b="1" kern="150" dirty="0" err="1">
                <a:effectLst/>
                <a:latin typeface="Times New Roman"/>
                <a:ea typeface="SimSun"/>
                <a:cs typeface="Lucida Sans"/>
              </a:rPr>
              <a:t>Natjecanje</a:t>
            </a:r>
            <a:r>
              <a:rPr lang="en-GB" sz="2400" b="1" kern="150" dirty="0">
                <a:effectLst/>
                <a:latin typeface="Times New Roman"/>
                <a:ea typeface="SimSun"/>
                <a:cs typeface="Lucida Sans"/>
              </a:rPr>
              <a:t> </a:t>
            </a:r>
            <a:r>
              <a:rPr lang="en-GB" sz="2400" b="1" kern="150" dirty="0" err="1">
                <a:effectLst/>
                <a:latin typeface="Times New Roman"/>
                <a:ea typeface="SimSun"/>
                <a:cs typeface="Lucida Sans"/>
              </a:rPr>
              <a:t>organizira</a:t>
            </a:r>
            <a:r>
              <a:rPr lang="en-GB" sz="2400" b="1" kern="150" dirty="0">
                <a:effectLst/>
                <a:latin typeface="Times New Roman"/>
                <a:ea typeface="SimSun"/>
                <a:cs typeface="Lucida Sans"/>
              </a:rPr>
              <a:t> OŠ </a:t>
            </a:r>
            <a:r>
              <a:rPr lang="hr-HR" sz="2400" b="1" kern="150" dirty="0" smtClean="0">
                <a:effectLst/>
                <a:latin typeface="Times New Roman"/>
                <a:ea typeface="SimSun"/>
                <a:cs typeface="Lucida Sans"/>
              </a:rPr>
              <a:t>„</a:t>
            </a:r>
            <a:r>
              <a:rPr lang="en-GB" sz="2400" b="1" kern="150" dirty="0" smtClean="0">
                <a:effectLst/>
                <a:latin typeface="Times New Roman"/>
                <a:ea typeface="SimSun"/>
                <a:cs typeface="Lucida Sans"/>
              </a:rPr>
              <a:t>A.G</a:t>
            </a:r>
            <a:r>
              <a:rPr lang="en-GB" sz="2400" b="1" kern="150" dirty="0">
                <a:effectLst/>
                <a:latin typeface="Times New Roman"/>
                <a:ea typeface="SimSun"/>
                <a:cs typeface="Lucida Sans"/>
              </a:rPr>
              <a:t>. </a:t>
            </a:r>
            <a:r>
              <a:rPr lang="en-GB" sz="2400" b="1" kern="150" dirty="0" err="1" smtClean="0">
                <a:effectLst/>
                <a:latin typeface="Times New Roman"/>
                <a:ea typeface="SimSun"/>
                <a:cs typeface="Lucida Sans"/>
              </a:rPr>
              <a:t>Matoš</a:t>
            </a:r>
            <a:r>
              <a:rPr lang="hr-HR" sz="2400" b="1" kern="150" dirty="0" smtClean="0">
                <a:effectLst/>
                <a:latin typeface="Times New Roman"/>
                <a:ea typeface="SimSun"/>
                <a:cs typeface="Lucida Sans"/>
              </a:rPr>
              <a:t>”</a:t>
            </a:r>
            <a:r>
              <a:rPr lang="en-GB" sz="2400" b="1" kern="150" dirty="0" smtClean="0">
                <a:effectLst/>
                <a:latin typeface="Times New Roman"/>
                <a:ea typeface="SimSun"/>
                <a:cs typeface="Lucida Sans"/>
              </a:rPr>
              <a:t> </a:t>
            </a:r>
            <a:r>
              <a:rPr lang="en-GB" sz="2400" b="1" kern="150" dirty="0" err="1">
                <a:effectLst/>
                <a:latin typeface="Times New Roman"/>
                <a:ea typeface="SimSun"/>
                <a:cs typeface="Lucida Sans"/>
              </a:rPr>
              <a:t>Vinkovci</a:t>
            </a:r>
            <a:r>
              <a:rPr lang="hr-HR" sz="2400" kern="150" dirty="0">
                <a:effectLst/>
                <a:latin typeface="Times New Roman"/>
                <a:ea typeface="SimSun"/>
                <a:cs typeface="Lucida Sans"/>
              </a:rPr>
              <a:t/>
            </a:r>
            <a:br>
              <a:rPr lang="hr-HR" sz="2400" kern="150" dirty="0">
                <a:effectLst/>
                <a:latin typeface="Times New Roman"/>
                <a:ea typeface="SimSun"/>
                <a:cs typeface="Lucida Sans"/>
              </a:rPr>
            </a:br>
            <a:endParaRPr lang="hr-H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64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  <a:cs typeface="Lucida Sans"/>
              </a:rPr>
              <a:t>1.    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1.faza 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je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organizirana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u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svakoj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od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škola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.</a:t>
            </a:r>
            <a:endParaRPr lang="hr-HR" sz="3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2. 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Za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sudjelovanje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natjecatelji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moraju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dizajnirati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logotip</a:t>
            </a:r>
            <a:endParaRPr lang="hr-HR" sz="3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  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projekta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.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Može</a:t>
            </a:r>
            <a:r>
              <a:rPr lang="de-DE" sz="3400" b="1" kern="150" dirty="0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se </a:t>
            </a:r>
            <a:r>
              <a:rPr lang="de-DE" sz="3400" b="1" kern="150" dirty="0" err="1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izraditi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pomoću</a:t>
            </a:r>
            <a:r>
              <a:rPr lang="hr-HR" sz="3400" kern="150" dirty="0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bilo</a:t>
            </a:r>
            <a:r>
              <a:rPr lang="de-DE" sz="3400" b="1" kern="150" dirty="0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koje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umjetničke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endParaRPr lang="hr-HR" sz="3400" b="1" kern="150" dirty="0" smtClean="0">
              <a:solidFill>
                <a:srgbClr val="FF0000"/>
              </a:solidFill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hr-HR" sz="3400" b="1" kern="150" dirty="0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     </a:t>
            </a:r>
            <a:r>
              <a:rPr lang="de-DE" sz="3400" b="1" kern="150" dirty="0" err="1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tehnike</a:t>
            </a:r>
            <a:r>
              <a:rPr lang="de-DE" sz="3400" b="1" kern="150" dirty="0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u </a:t>
            </a:r>
            <a:r>
              <a:rPr lang="de-DE" sz="3400" b="1" kern="150" dirty="0" err="1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formatu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A4 </a:t>
            </a:r>
            <a:r>
              <a:rPr lang="de-DE" sz="3400" b="1" kern="150" dirty="0" err="1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papira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(Rad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mora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imati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jasne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crte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i, </a:t>
            </a:r>
            <a:endParaRPr lang="hr-HR" sz="3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  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ako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je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moguće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,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najviše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četiri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boje) </a:t>
            </a:r>
            <a:endParaRPr lang="hr-HR" sz="3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  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ili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pomoću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GIMP</a:t>
            </a:r>
            <a:r>
              <a:rPr lang="hr-HR" sz="3400" b="1" kern="150" dirty="0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/ili nekog drugog</a:t>
            </a:r>
            <a:r>
              <a:rPr lang="de-DE" sz="3400" b="1" kern="150" dirty="0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programa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.</a:t>
            </a:r>
            <a:endParaRPr lang="hr-HR" sz="3400" kern="150" dirty="0">
              <a:solidFill>
                <a:srgbClr val="FF0000"/>
              </a:solidFill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3400" b="1" kern="150" dirty="0">
                <a:latin typeface="Times New Roman"/>
                <a:ea typeface="SimSun"/>
                <a:cs typeface="Lucida Sans"/>
              </a:rPr>
              <a:t>3. 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Dizajn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mora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biti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u </a:t>
            </a:r>
            <a:r>
              <a:rPr lang="de-DE" sz="3400" b="1" kern="150" dirty="0" err="1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boji</a:t>
            </a:r>
            <a:r>
              <a:rPr lang="de-DE" sz="3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.</a:t>
            </a:r>
            <a:endParaRPr lang="hr-HR" sz="3400" kern="150" dirty="0">
              <a:solidFill>
                <a:srgbClr val="FF0000"/>
              </a:solidFill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4.   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Prijavljeni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radovi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moraju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biti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vlastita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djela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 smtClean="0">
                <a:latin typeface="Times New Roman"/>
                <a:ea typeface="SimSun"/>
                <a:cs typeface="Lucida Sans"/>
              </a:rPr>
              <a:t>sudionika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3400" b="1" kern="150" dirty="0" smtClean="0">
                <a:latin typeface="Times New Roman"/>
                <a:ea typeface="SimSun"/>
                <a:cs typeface="Lucida Sans"/>
              </a:rPr>
              <a:t>       </a:t>
            </a:r>
            <a:r>
              <a:rPr lang="de-DE" sz="3400" b="1" kern="150" dirty="0" smtClean="0">
                <a:latin typeface="Times New Roman"/>
                <a:ea typeface="SimSun"/>
                <a:cs typeface="Lucida Sans"/>
              </a:rPr>
              <a:t>i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svaki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natjecatelj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mora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to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3400" b="1" kern="150" dirty="0" err="1">
                <a:latin typeface="Times New Roman"/>
                <a:ea typeface="SimSun"/>
                <a:cs typeface="Lucida Sans"/>
              </a:rPr>
              <a:t>potvrditi</a:t>
            </a:r>
            <a:r>
              <a:rPr lang="de-DE" sz="3400" b="1" kern="150" dirty="0">
                <a:latin typeface="Times New Roman"/>
                <a:ea typeface="SimSun"/>
                <a:cs typeface="Lucida Sans"/>
              </a:rPr>
              <a:t>.</a:t>
            </a:r>
            <a:endParaRPr lang="hr-HR" sz="3400" kern="150" dirty="0">
              <a:latin typeface="Times New Roman"/>
              <a:ea typeface="SimSun"/>
              <a:cs typeface="Lucida Sans"/>
            </a:endParaRP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b="1" kern="150" dirty="0" err="1">
                <a:latin typeface="Times New Roman"/>
                <a:ea typeface="SimSun"/>
                <a:cs typeface="Lucida Sans"/>
              </a:rPr>
              <a:t>Pravila</a:t>
            </a:r>
            <a:r>
              <a:rPr lang="de-DE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b="1" kern="150" dirty="0" err="1" smtClean="0">
                <a:latin typeface="Times New Roman"/>
                <a:ea typeface="SimSun"/>
                <a:cs typeface="Lucida Sans"/>
              </a:rPr>
              <a:t>natjecanja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768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132856"/>
            <a:ext cx="8147248" cy="38492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2400" b="1" kern="150" dirty="0" smtClean="0">
                <a:latin typeface="Times New Roman"/>
                <a:ea typeface="SimSun"/>
                <a:cs typeface="Lucida Sans"/>
              </a:rPr>
              <a:t>6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. Rok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za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prijavu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je </a:t>
            </a:r>
            <a:r>
              <a:rPr lang="de-DE" sz="2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5. </a:t>
            </a:r>
            <a:r>
              <a:rPr lang="de-DE" sz="2400" b="1" kern="150" dirty="0" err="1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studenog</a:t>
            </a:r>
            <a:r>
              <a:rPr lang="de-DE" sz="2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2017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.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godine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.</a:t>
            </a:r>
            <a:endParaRPr lang="hr-HR" sz="2400" kern="150" dirty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2400" b="1" kern="150" dirty="0">
                <a:latin typeface="Times New Roman"/>
                <a:ea typeface="SimSun"/>
                <a:cs typeface="Lucida Sans"/>
              </a:rPr>
              <a:t>7.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Kriteriji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za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odabir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pobjednika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:</a:t>
            </a:r>
            <a:endParaRPr lang="hr-HR" sz="2400" kern="150" dirty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2400" b="1" kern="150" dirty="0">
                <a:latin typeface="Times New Roman"/>
                <a:ea typeface="SimSun"/>
                <a:cs typeface="Lucida Sans"/>
              </a:rPr>
              <a:t>    * je li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slijedio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temu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projekta</a:t>
            </a:r>
            <a:endParaRPr lang="hr-HR" sz="2400" kern="150" dirty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2400" b="1" kern="150" dirty="0">
                <a:latin typeface="Times New Roman"/>
                <a:ea typeface="SimSun"/>
                <a:cs typeface="Lucida Sans"/>
              </a:rPr>
              <a:t>    *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kreativnost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i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jedinstvenost</a:t>
            </a:r>
            <a:endParaRPr lang="hr-HR" sz="2400" kern="150" dirty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2400" b="1" kern="150" dirty="0">
                <a:latin typeface="Times New Roman"/>
                <a:ea typeface="SimSun"/>
                <a:cs typeface="Lucida Sans"/>
              </a:rPr>
              <a:t>    *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estetika</a:t>
            </a:r>
            <a:endParaRPr lang="hr-HR" sz="2400" kern="150" dirty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2400" b="1" kern="150" dirty="0">
                <a:latin typeface="Times New Roman"/>
                <a:ea typeface="SimSun"/>
                <a:cs typeface="Lucida Sans"/>
              </a:rPr>
              <a:t>    * 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iskoristivost</a:t>
            </a:r>
            <a:endParaRPr lang="hr-HR" sz="2400" kern="150" dirty="0">
              <a:latin typeface="Times New Roman"/>
              <a:ea typeface="SimSun"/>
              <a:cs typeface="Lucida Sans"/>
            </a:endParaRP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2002234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hr-HR" sz="20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/>
            </a:r>
            <a:br>
              <a:rPr lang="hr-HR" sz="20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</a:br>
            <a:r>
              <a:rPr lang="hr-HR" sz="27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5. </a:t>
            </a:r>
            <a:r>
              <a:rPr lang="de-DE" sz="2700" b="1" kern="15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Odabrani</a:t>
            </a:r>
            <a:r>
              <a:rPr lang="de-DE" sz="27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de-DE" sz="2700" b="1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dizajn</a:t>
            </a:r>
            <a:r>
              <a:rPr lang="de-DE" sz="27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de-DE" sz="2700" b="1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pripada</a:t>
            </a:r>
            <a:r>
              <a:rPr lang="de-DE" sz="27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de-DE" sz="2700" b="1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organizatoru</a:t>
            </a:r>
            <a:r>
              <a:rPr lang="de-DE" sz="27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de-DE" sz="2700" b="1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natječaja</a:t>
            </a:r>
            <a:r>
              <a:rPr lang="de-DE" sz="27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hr-HR" sz="27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/>
            </a:r>
            <a:br>
              <a:rPr lang="hr-HR" sz="27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</a:br>
            <a:r>
              <a:rPr lang="de-DE" sz="27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i </a:t>
            </a:r>
            <a:r>
              <a:rPr lang="de-DE" sz="2700" b="1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slobodno</a:t>
            </a:r>
            <a:r>
              <a:rPr lang="de-DE" sz="27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de-DE" sz="2700" b="1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će</a:t>
            </a:r>
            <a:r>
              <a:rPr lang="de-DE" sz="27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se </a:t>
            </a:r>
            <a:r>
              <a:rPr lang="de-DE" sz="2700" b="1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koristiti</a:t>
            </a:r>
            <a:r>
              <a:rPr lang="de-DE" sz="27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u </a:t>
            </a:r>
            <a:r>
              <a:rPr lang="de-DE" sz="2700" b="1" kern="15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promoviranju</a:t>
            </a:r>
            <a:r>
              <a:rPr lang="de-DE" sz="27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</a:t>
            </a:r>
            <a:r>
              <a:rPr lang="de-DE" sz="2700" b="1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projekta</a:t>
            </a:r>
            <a:r>
              <a:rPr lang="de-DE" sz="27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.</a:t>
            </a:r>
            <a:r>
              <a:rPr lang="hr-HR" sz="2700" kern="150" dirty="0">
                <a:solidFill>
                  <a:prstClr val="black"/>
                </a:solidFill>
                <a:latin typeface="Calibri" panose="020F0502020204030204" pitchFamily="34" charset="0"/>
                <a:ea typeface="SimSun"/>
                <a:cs typeface="Lucida Sans"/>
              </a:rPr>
              <a:t/>
            </a:r>
            <a:br>
              <a:rPr lang="hr-HR" sz="2700" kern="150" dirty="0">
                <a:solidFill>
                  <a:prstClr val="black"/>
                </a:solidFill>
                <a:latin typeface="Calibri" panose="020F0502020204030204" pitchFamily="34" charset="0"/>
                <a:ea typeface="SimSun"/>
                <a:cs typeface="Lucida Sans"/>
              </a:rPr>
            </a:br>
            <a:endParaRPr lang="hr-HR" sz="2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8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2400" b="1" kern="150" dirty="0" smtClean="0">
                <a:latin typeface="Times New Roman"/>
                <a:ea typeface="SimSun"/>
                <a:cs typeface="Lucida Sans"/>
              </a:rPr>
              <a:t>9.   </a:t>
            </a:r>
            <a:r>
              <a:rPr lang="de-DE" sz="2400" b="1" kern="150" dirty="0" err="1" smtClean="0">
                <a:latin typeface="Times New Roman"/>
                <a:ea typeface="SimSun"/>
                <a:cs typeface="Lucida Sans"/>
              </a:rPr>
              <a:t>Pri</a:t>
            </a:r>
            <a:r>
              <a:rPr lang="de-DE" sz="2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odabiru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pobjednika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neće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se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uzeti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u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obzir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prijave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koje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endParaRPr lang="hr-HR" sz="2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2400" b="1" kern="150" dirty="0" smtClean="0">
                <a:latin typeface="Times New Roman"/>
                <a:ea typeface="SimSun"/>
                <a:cs typeface="Lucida Sans"/>
              </a:rPr>
              <a:t>     </a:t>
            </a:r>
            <a:r>
              <a:rPr lang="de-DE" sz="2400" b="1" kern="150" dirty="0" smtClean="0">
                <a:latin typeface="Times New Roman"/>
                <a:ea typeface="SimSun"/>
                <a:cs typeface="Lucida Sans"/>
              </a:rPr>
              <a:t>ne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ispunjavaju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gore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navedene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 smtClean="0">
                <a:latin typeface="Times New Roman"/>
                <a:ea typeface="SimSun"/>
                <a:cs typeface="Lucida Sans"/>
              </a:rPr>
              <a:t>kriterije</a:t>
            </a:r>
            <a:r>
              <a:rPr lang="de-DE" sz="2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ili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se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dostavljaju</a:t>
            </a:r>
            <a:r>
              <a:rPr lang="de-DE" sz="2400" b="1" kern="150" dirty="0">
                <a:latin typeface="Times New Roman"/>
                <a:ea typeface="SimSun"/>
                <a:cs typeface="Lucida Sans"/>
              </a:rPr>
              <a:t> </a:t>
            </a:r>
            <a:endParaRPr lang="hr-HR" sz="2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2400" b="1" kern="150" dirty="0" smtClean="0">
                <a:latin typeface="Times New Roman"/>
                <a:ea typeface="SimSun"/>
                <a:cs typeface="Lucida Sans"/>
              </a:rPr>
              <a:t>     </a:t>
            </a:r>
            <a:r>
              <a:rPr lang="de-DE" sz="2400" b="1" kern="150" dirty="0" err="1" smtClean="0">
                <a:latin typeface="Times New Roman"/>
                <a:ea typeface="SimSun"/>
                <a:cs typeface="Lucida Sans"/>
              </a:rPr>
              <a:t>nakon</a:t>
            </a:r>
            <a:r>
              <a:rPr lang="de-DE" sz="2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latin typeface="Times New Roman"/>
                <a:ea typeface="SimSun"/>
                <a:cs typeface="Lucida Sans"/>
              </a:rPr>
              <a:t>roka</a:t>
            </a:r>
            <a:r>
              <a:rPr lang="de-DE" sz="2400" b="1" kern="150" dirty="0" smtClean="0">
                <a:latin typeface="Times New Roman"/>
                <a:ea typeface="SimSun"/>
                <a:cs typeface="Lucida Sans"/>
              </a:rPr>
              <a:t>.</a:t>
            </a:r>
            <a:endParaRPr lang="hr-HR" sz="2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2400" b="1" kern="150" dirty="0" smtClean="0">
                <a:latin typeface="Times New Roman"/>
                <a:ea typeface="SimSun"/>
                <a:cs typeface="Lucida Sans"/>
              </a:rPr>
              <a:t>10.  </a:t>
            </a:r>
            <a:r>
              <a:rPr lang="en-US" sz="2400" b="1" kern="150" dirty="0" err="1" smtClean="0">
                <a:latin typeface="Times New Roman"/>
                <a:ea typeface="SimSun"/>
                <a:cs typeface="Lucida Sans"/>
              </a:rPr>
              <a:t>Postoje</a:t>
            </a:r>
            <a:r>
              <a:rPr lang="en-US" sz="2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nagrade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za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 1., 2.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i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 3.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mjesto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,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kao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i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2400" b="1" kern="150" dirty="0" err="1" smtClean="0">
                <a:latin typeface="Times New Roman"/>
                <a:ea typeface="SimSun"/>
                <a:cs typeface="Lucida Sans"/>
              </a:rPr>
              <a:t>diplom</a:t>
            </a:r>
            <a:r>
              <a:rPr lang="en-US" sz="2400" b="1" kern="150" dirty="0" smtClean="0">
                <a:latin typeface="Times New Roman"/>
                <a:ea typeface="SimSun"/>
                <a:cs typeface="Lucida Sans"/>
              </a:rPr>
              <a:t>e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za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sve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 </a:t>
            </a:r>
            <a:endParaRPr lang="hr-HR" sz="2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2400" b="1" kern="150" dirty="0" smtClean="0">
                <a:latin typeface="Times New Roman"/>
                <a:ea typeface="SimSun"/>
                <a:cs typeface="Lucida Sans"/>
              </a:rPr>
              <a:t>      </a:t>
            </a:r>
            <a:r>
              <a:rPr lang="en-US" sz="2400" b="1" kern="150" dirty="0" err="1" smtClean="0">
                <a:latin typeface="Times New Roman"/>
                <a:ea typeface="SimSun"/>
                <a:cs typeface="Lucida Sans"/>
              </a:rPr>
              <a:t>sudionike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.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Rezultati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prve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smtClean="0">
                <a:latin typeface="Times New Roman"/>
                <a:ea typeface="SimSun"/>
                <a:cs typeface="Lucida Sans"/>
              </a:rPr>
              <a:t>faze 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bit </a:t>
            </a:r>
            <a:r>
              <a:rPr lang="en-US" sz="2400" b="1" kern="150" dirty="0" err="1" smtClean="0">
                <a:latin typeface="Times New Roman"/>
                <a:ea typeface="SimSun"/>
                <a:cs typeface="Lucida Sans"/>
              </a:rPr>
              <a:t>će</a:t>
            </a:r>
            <a:endParaRPr lang="hr-HR" sz="24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24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2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hr-HR" sz="2400" b="1" kern="150" dirty="0" smtClean="0">
                <a:latin typeface="Times New Roman"/>
                <a:ea typeface="SimSun"/>
                <a:cs typeface="Lucida Sans"/>
              </a:rPr>
              <a:t>    </a:t>
            </a:r>
            <a:r>
              <a:rPr lang="en-US" sz="2400" b="1" kern="150" dirty="0" err="1" smtClean="0">
                <a:latin typeface="Times New Roman"/>
                <a:ea typeface="SimSun"/>
                <a:cs typeface="Lucida Sans"/>
              </a:rPr>
              <a:t>objavljeni</a:t>
            </a:r>
            <a:r>
              <a:rPr lang="hr-HR" sz="2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hr-HR" sz="2400" b="1" kern="150" dirty="0" smtClean="0">
                <a:latin typeface="Times New Roman"/>
                <a:ea typeface="SimSun"/>
                <a:cs typeface="Lucida Sans"/>
              </a:rPr>
              <a:t>do </a:t>
            </a:r>
            <a:r>
              <a:rPr lang="en-US" sz="2400" b="1" kern="150" dirty="0" smtClean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8</a:t>
            </a:r>
            <a:r>
              <a:rPr lang="en-US" sz="2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. </a:t>
            </a:r>
            <a:r>
              <a:rPr lang="en-US" sz="2400" b="1" kern="150" dirty="0" err="1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studenog</a:t>
            </a:r>
            <a:r>
              <a:rPr lang="en-US" sz="2400" b="1" kern="150" dirty="0">
                <a:solidFill>
                  <a:srgbClr val="FF0000"/>
                </a:solidFill>
                <a:latin typeface="Times New Roman"/>
                <a:ea typeface="SimSun"/>
                <a:cs typeface="Lucida Sans"/>
              </a:rPr>
              <a:t> 2017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. </a:t>
            </a:r>
            <a:r>
              <a:rPr lang="en-US" sz="2400" b="1" kern="150" dirty="0" err="1">
                <a:latin typeface="Times New Roman"/>
                <a:ea typeface="SimSun"/>
                <a:cs typeface="Lucida Sans"/>
              </a:rPr>
              <a:t>godine</a:t>
            </a:r>
            <a:r>
              <a:rPr lang="en-US" sz="2400" b="1" kern="150" dirty="0">
                <a:latin typeface="Times New Roman"/>
                <a:ea typeface="SimSun"/>
                <a:cs typeface="Lucida Sans"/>
              </a:rPr>
              <a:t>.</a:t>
            </a:r>
            <a:endParaRPr lang="hr-HR" sz="2400" kern="150" dirty="0">
              <a:latin typeface="Times New Roman"/>
              <a:ea typeface="SimSun"/>
              <a:cs typeface="Lucida Sans"/>
            </a:endParaRP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AutoNum type="arabicPeriod" startAt="9"/>
            </a:pPr>
            <a:endParaRPr lang="hr-HR" sz="2800" kern="150" dirty="0">
              <a:latin typeface="Times New Roman"/>
              <a:ea typeface="SimSun"/>
              <a:cs typeface="Lucida Sans"/>
            </a:endParaRPr>
          </a:p>
          <a:p>
            <a:endParaRPr lang="hr-HR" sz="2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de-DE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8.  </a:t>
            </a:r>
            <a:r>
              <a:rPr lang="hr-HR" sz="2400" kern="150" dirty="0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Povjerenstvo</a:t>
            </a:r>
            <a:r>
              <a:rPr lang="de-DE" sz="2400" b="1" kern="150" dirty="0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će</a:t>
            </a:r>
            <a:r>
              <a:rPr lang="de-DE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se </a:t>
            </a:r>
            <a:r>
              <a:rPr lang="de-DE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sastojati</a:t>
            </a:r>
            <a:r>
              <a:rPr lang="de-DE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od</a:t>
            </a:r>
            <a:r>
              <a:rPr lang="de-DE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hr-HR" sz="2400" kern="150" dirty="0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učiteljica</a:t>
            </a:r>
            <a:r>
              <a:rPr lang="de-DE" sz="2400" b="1" kern="150" dirty="0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iz</a:t>
            </a:r>
            <a:r>
              <a:rPr lang="de-DE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projektne</a:t>
            </a:r>
            <a:r>
              <a:rPr lang="de-DE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de-DE" sz="2400" b="1" kern="150" dirty="0" err="1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skupine</a:t>
            </a:r>
            <a:r>
              <a:rPr lang="hr-HR" sz="2400" b="1" kern="150" dirty="0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, </a:t>
            </a:r>
            <a:r>
              <a:rPr lang="hr-HR" sz="2400" kern="150" dirty="0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ravnatelja i </a:t>
            </a:r>
            <a:r>
              <a:rPr lang="de-DE" sz="2400" kern="150" dirty="0" err="1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koordinator</a:t>
            </a:r>
            <a:r>
              <a:rPr lang="hr-HR" sz="2400" kern="150" dirty="0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ice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1937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1373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b="1" kern="150" dirty="0" err="1" smtClean="0">
                <a:latin typeface="Times New Roman"/>
                <a:ea typeface="SimSun"/>
                <a:cs typeface="Lucida Sans"/>
              </a:rPr>
              <a:t>Smjernice</a:t>
            </a:r>
            <a:r>
              <a:rPr lang="en-US" sz="28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en-US" sz="2800" b="1" kern="150" dirty="0" err="1">
                <a:latin typeface="Times New Roman"/>
                <a:ea typeface="SimSun"/>
                <a:cs typeface="Lucida Sans"/>
              </a:rPr>
              <a:t>za</a:t>
            </a:r>
            <a:r>
              <a:rPr lang="en-US" sz="28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800" b="1" kern="150" dirty="0" err="1" smtClean="0">
                <a:latin typeface="Times New Roman"/>
                <a:ea typeface="SimSun"/>
                <a:cs typeface="Lucida Sans"/>
              </a:rPr>
              <a:t>izradu</a:t>
            </a:r>
            <a:r>
              <a:rPr lang="en-US" sz="2800" b="1" kern="150" dirty="0" smtClean="0">
                <a:latin typeface="Times New Roman"/>
                <a:ea typeface="SimSun"/>
                <a:cs typeface="Lucida Sans"/>
              </a:rPr>
              <a:t>:</a:t>
            </a:r>
            <a:endParaRPr lang="hr-HR" sz="2800" b="1" kern="150" dirty="0" smtClean="0">
              <a:latin typeface="Times New Roman"/>
              <a:ea typeface="SimSun"/>
              <a:cs typeface="Lucida San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hr-HR" sz="1000" kern="150" dirty="0">
              <a:latin typeface="Times New Roman"/>
              <a:ea typeface="SimSun"/>
              <a:cs typeface="Lucida Sans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800" b="1" kern="150" dirty="0" smtClean="0">
                <a:latin typeface="Times New Roman"/>
                <a:ea typeface="SimSun"/>
                <a:cs typeface="Lucida Sans"/>
              </a:rPr>
              <a:t>Logotip bi </a:t>
            </a:r>
            <a:r>
              <a:rPr lang="en-US" sz="2800" b="1" kern="150" dirty="0" err="1" smtClean="0">
                <a:latin typeface="Times New Roman"/>
                <a:ea typeface="SimSun"/>
                <a:cs typeface="Lucida Sans"/>
              </a:rPr>
              <a:t>trebao</a:t>
            </a:r>
            <a:r>
              <a:rPr lang="en-US" sz="2800" b="1" kern="150" dirty="0" smtClean="0">
                <a:latin typeface="Times New Roman"/>
                <a:ea typeface="SimSun"/>
                <a:cs typeface="Lucida Sans"/>
              </a:rPr>
              <a:t>  </a:t>
            </a:r>
            <a:r>
              <a:rPr lang="en-US" sz="2800" b="1" kern="150" dirty="0" err="1">
                <a:latin typeface="Times New Roman"/>
                <a:ea typeface="SimSun"/>
                <a:cs typeface="Lucida Sans"/>
              </a:rPr>
              <a:t>uključivati</a:t>
            </a:r>
            <a:r>
              <a:rPr lang="en-US" sz="28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800" b="1" kern="150" dirty="0" err="1">
                <a:latin typeface="Times New Roman"/>
                <a:ea typeface="SimSun"/>
                <a:cs typeface="Lucida Sans"/>
              </a:rPr>
              <a:t>boje</a:t>
            </a:r>
            <a:r>
              <a:rPr lang="en-US" sz="28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800" b="1" kern="150" dirty="0" err="1">
                <a:latin typeface="Times New Roman"/>
                <a:ea typeface="SimSun"/>
                <a:cs typeface="Lucida Sans"/>
              </a:rPr>
              <a:t>iz</a:t>
            </a:r>
            <a:r>
              <a:rPr lang="en-US" sz="28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800" b="1" kern="150" dirty="0" err="1">
                <a:latin typeface="Times New Roman"/>
                <a:ea typeface="SimSun"/>
                <a:cs typeface="Lucida Sans"/>
              </a:rPr>
              <a:t>zastava</a:t>
            </a:r>
            <a:r>
              <a:rPr lang="en-US" sz="28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28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en-US" sz="2800" b="1" kern="150" dirty="0" err="1" smtClean="0">
                <a:latin typeface="Times New Roman"/>
                <a:ea typeface="SimSun"/>
                <a:cs typeface="Lucida Sans"/>
              </a:rPr>
              <a:t>zemalja</a:t>
            </a:r>
            <a:r>
              <a:rPr lang="en-US" sz="2800" b="1" kern="150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en-US" sz="2800" b="1" kern="150" dirty="0" err="1" smtClean="0">
                <a:latin typeface="Times New Roman"/>
                <a:ea typeface="SimSun"/>
                <a:cs typeface="Lucida Sans"/>
              </a:rPr>
              <a:t>partnera</a:t>
            </a:r>
            <a:r>
              <a:rPr lang="hr-HR" sz="2800" b="1" kern="150" dirty="0">
                <a:latin typeface="Times New Roman"/>
                <a:ea typeface="SimSun"/>
                <a:cs typeface="Lucida Sans"/>
              </a:rPr>
              <a:t> </a:t>
            </a:r>
            <a:r>
              <a:rPr lang="hr-HR" sz="2800" b="1" kern="150" dirty="0" smtClean="0">
                <a:latin typeface="Times New Roman"/>
                <a:ea typeface="SimSun"/>
                <a:cs typeface="Lucida Sans"/>
              </a:rPr>
              <a:t>(mogu biti uvrštene i zastave)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800" b="1" kern="150" dirty="0" smtClean="0">
                <a:latin typeface="Times New Roman"/>
                <a:ea typeface="SimSun"/>
                <a:cs typeface="Lucida Sans"/>
              </a:rPr>
              <a:t>Crvena, bijela, plava i žuta</a:t>
            </a:r>
            <a:endParaRPr lang="hr-HR" sz="2800" kern="150" dirty="0">
              <a:latin typeface="Times New Roman"/>
              <a:ea typeface="SimSun"/>
              <a:cs typeface="Lucida Sans"/>
            </a:endParaRP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58417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11. </a:t>
            </a:r>
            <a:r>
              <a:rPr lang="hr-HR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 </a:t>
            </a:r>
            <a:r>
              <a:rPr lang="en-US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Natjecatelji</a:t>
            </a:r>
            <a:r>
              <a:rPr lang="en-US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se </a:t>
            </a:r>
            <a:r>
              <a:rPr lang="en-US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slažu</a:t>
            </a:r>
            <a:r>
              <a:rPr lang="en-US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s gore </a:t>
            </a:r>
            <a:r>
              <a:rPr lang="en-US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navedenim</a:t>
            </a:r>
            <a:r>
              <a:rPr lang="en-US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uvjetima</a:t>
            </a:r>
            <a:r>
              <a:rPr lang="en-US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hr-HR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/>
            </a:r>
            <a:br>
              <a:rPr lang="hr-HR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</a:br>
            <a:r>
              <a:rPr lang="hr-HR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     </a:t>
            </a:r>
            <a:r>
              <a:rPr lang="en-US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i</a:t>
            </a:r>
            <a:r>
              <a:rPr lang="en-US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uvjetima</a:t>
            </a:r>
            <a:r>
              <a:rPr lang="en-US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podnošenjem</a:t>
            </a:r>
            <a:r>
              <a:rPr lang="en-US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svojih</a:t>
            </a:r>
            <a:r>
              <a:rPr lang="en-US" sz="2400" b="1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en-US" sz="2400" b="1" kern="150" dirty="0" err="1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prijava</a:t>
            </a:r>
            <a:r>
              <a:rPr lang="en-US" sz="2400" b="1" kern="150" dirty="0" smtClean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4031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80" y="1700808"/>
            <a:ext cx="1828959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Zastave država partnerskih škola</a:t>
            </a:r>
            <a:endParaRPr lang="hr-HR" dirty="0"/>
          </a:p>
        </p:txBody>
      </p:sp>
      <p:pic>
        <p:nvPicPr>
          <p:cNvPr id="1028" name="Picture 4" descr="Slikovni rezultat za španjolska zast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2637456" cy="17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8" y="3963331"/>
            <a:ext cx="2588418" cy="17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:\IVANA ERASMUS\preuz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8" y="1916832"/>
            <a:ext cx="2588418" cy="15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7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Predano je 67 uradaka. </a:t>
            </a:r>
          </a:p>
          <a:p>
            <a:pPr marL="109728" indent="0">
              <a:buNone/>
            </a:pPr>
            <a:r>
              <a:rPr lang="hr-HR" dirty="0" smtClean="0"/>
              <a:t>Sudjelovalo je više učenika, </a:t>
            </a:r>
          </a:p>
          <a:p>
            <a:pPr marL="109728" indent="0">
              <a:buNone/>
            </a:pPr>
            <a:r>
              <a:rPr lang="hr-HR" dirty="0" smtClean="0"/>
              <a:t>ali nedovršene radove nismo uzeli u obzir.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Prijavljeni radovi do 5.11.2017.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03569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755576" y="2060848"/>
            <a:ext cx="7416824" cy="4032448"/>
          </a:xfrm>
        </p:spPr>
        <p:txBody>
          <a:bodyPr/>
          <a:lstStyle/>
          <a:p>
            <a:pPr marL="109728" indent="0">
              <a:buNone/>
            </a:pPr>
            <a:endParaRPr lang="hr-HR" dirty="0" smtClean="0"/>
          </a:p>
          <a:p>
            <a:pPr marL="624078" indent="-514350">
              <a:buAutoNum type="arabicPeriod"/>
            </a:pPr>
            <a:r>
              <a:rPr lang="hr-HR" sz="2000" dirty="0" smtClean="0"/>
              <a:t>Dario Dragun</a:t>
            </a:r>
          </a:p>
          <a:p>
            <a:pPr marL="624078" indent="-514350">
              <a:buFont typeface="Wingdings 3"/>
              <a:buAutoNum type="arabicPeriod"/>
            </a:pPr>
            <a:r>
              <a:rPr lang="hr-HR" sz="2000" dirty="0" smtClean="0"/>
              <a:t>Ivana </a:t>
            </a:r>
            <a:r>
              <a:rPr lang="hr-HR" sz="2000" dirty="0" err="1" smtClean="0"/>
              <a:t>Grgljanić</a:t>
            </a:r>
            <a:endParaRPr lang="hr-HR" sz="2000" dirty="0" smtClean="0"/>
          </a:p>
          <a:p>
            <a:pPr marL="624078" indent="-514350">
              <a:buFont typeface="Wingdings 3"/>
              <a:buAutoNum type="arabicPeriod"/>
            </a:pPr>
            <a:r>
              <a:rPr lang="hr-HR" sz="2000" dirty="0" smtClean="0"/>
              <a:t>Ksenija Jurišić</a:t>
            </a:r>
          </a:p>
          <a:p>
            <a:pPr marL="624078" indent="-514350">
              <a:buFont typeface="Wingdings 3"/>
              <a:buAutoNum type="arabicPeriod"/>
            </a:pPr>
            <a:r>
              <a:rPr lang="hr-HR" sz="2000" dirty="0" err="1" smtClean="0"/>
              <a:t>Zvonimirka</a:t>
            </a:r>
            <a:r>
              <a:rPr lang="hr-HR" sz="2000" dirty="0" smtClean="0"/>
              <a:t> Roth</a:t>
            </a: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Izbor logotipa 6.11.2017. (ponedjeljak)</a:t>
            </a:r>
            <a:br>
              <a:rPr lang="hr-HR" sz="2800" dirty="0" smtClean="0"/>
            </a:br>
            <a:r>
              <a:rPr lang="hr-HR" sz="2800" dirty="0" smtClean="0"/>
              <a:t>u 13.00 sati je odradilo Povjerenstvo</a:t>
            </a:r>
            <a:endParaRPr lang="hr-HR" sz="2800" dirty="0"/>
          </a:p>
        </p:txBody>
      </p:sp>
      <p:pic>
        <p:nvPicPr>
          <p:cNvPr id="1026" name="Picture 2" descr="F:\IVANA ERASMUS\23316178_10212159328391464_14112955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VANA ERASMUS\23318908_10212159328351463_138456758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1219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53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410</Words>
  <Application>Microsoft Office PowerPoint</Application>
  <PresentationFormat>Prikaz na zaslonu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Gomilanje</vt:lpstr>
      <vt:lpstr>Erasmus+ projekt My passion - my future LOGO natječaj</vt:lpstr>
      <vt:lpstr> Uvjeti i odredbe natječaja Natjecanje organizira OŠ „A.G. Matoš” Vinkovci </vt:lpstr>
      <vt:lpstr>Pravila natjecanja</vt:lpstr>
      <vt:lpstr> 5. Odabrani dizajn pripada organizatoru natječaja  i slobodno će se koristiti u promoviranju  projekta. </vt:lpstr>
      <vt:lpstr>8.  Povjerenstvo će se sastojati od učiteljica iz projektne skupine, ravnatelja i koordinatorice</vt:lpstr>
      <vt:lpstr>11.   Natjecatelji se slažu s gore navedenim uvjetima        i uvjetima podnošenjem svojih prijava.</vt:lpstr>
      <vt:lpstr>Zastave država partnerskih škola</vt:lpstr>
      <vt:lpstr>Prijavljeni radovi do 5.11.2017.</vt:lpstr>
      <vt:lpstr>Izbor logotipa 6.11.2017. (ponedjeljak) u 13.00 sati je odradilo Povjerenstvo</vt:lpstr>
      <vt:lpstr>Tijek izrade logotipa</vt:lpstr>
      <vt:lpstr>Tijek izrade logotipa</vt:lpstr>
      <vt:lpstr>1. mjesto Ime i prezime: Nora Knežević, 5.c </vt:lpstr>
      <vt:lpstr>2. mjesto Ime i prezime:Lea Košir, 5.c</vt:lpstr>
      <vt:lpstr>3. mjesto Ime i prezime: Niko Zubac, 5.d</vt:lpstr>
      <vt:lpstr>Rezultati natječaja</vt:lpstr>
      <vt:lpstr>Dodjela nagrada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</dc:title>
  <dc:creator>Kata</dc:creator>
  <cp:lastModifiedBy>Kata Grgljanić</cp:lastModifiedBy>
  <cp:revision>17</cp:revision>
  <dcterms:created xsi:type="dcterms:W3CDTF">2017-10-23T17:35:13Z</dcterms:created>
  <dcterms:modified xsi:type="dcterms:W3CDTF">2017-11-20T20:18:22Z</dcterms:modified>
</cp:coreProperties>
</file>