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21.2.2018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368596"/>
          </a:xfrm>
        </p:spPr>
        <p:txBody>
          <a:bodyPr>
            <a:normAutofit/>
          </a:bodyPr>
          <a:lstStyle/>
          <a:p>
            <a:r>
              <a:rPr lang="hr-HR" sz="2800" b="1" dirty="0" err="1" smtClean="0"/>
              <a:t>English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Across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Curriculum</a:t>
            </a:r>
            <a:r>
              <a:rPr lang="hr-HR" sz="2800" b="1" dirty="0" smtClean="0"/>
              <a:t>/CLIL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Valentine’s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, 2018</a:t>
            </a:r>
          </a:p>
          <a:p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rgbClr val="92D050"/>
                </a:solidFill>
              </a:rPr>
              <a:t>a</a:t>
            </a:r>
            <a:r>
              <a:rPr lang="hr-HR" b="1" dirty="0" smtClean="0">
                <a:solidFill>
                  <a:srgbClr val="92D050"/>
                </a:solidFill>
              </a:rPr>
              <a:t>t Antun Gustav Matoš</a:t>
            </a:r>
          </a:p>
          <a:p>
            <a:r>
              <a:rPr lang="hr-HR" b="1" dirty="0" smtClean="0">
                <a:solidFill>
                  <a:srgbClr val="92D050"/>
                </a:solidFill>
              </a:rPr>
              <a:t>Vinkovci, Croatia</a:t>
            </a:r>
            <a:endParaRPr lang="hr-H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47" y="1842173"/>
            <a:ext cx="2725553" cy="204416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23" y="3613492"/>
            <a:ext cx="1717293" cy="22897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Maths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lesson </a:t>
            </a:r>
            <a:r>
              <a:rPr lang="hr-HR" sz="2400" b="1" dirty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/>
            </a:r>
            <a:b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(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Teacher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Katic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a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Janjić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and 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grade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s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5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&amp;7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)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67521"/>
            <a:ext cx="3779912" cy="2834934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00" y="3913288"/>
            <a:ext cx="2689170" cy="201687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38504"/>
            <a:ext cx="1998222" cy="26642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89895"/>
            <a:ext cx="1167594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94C600">
                    <a:lumMod val="75000"/>
                  </a:srgbClr>
                </a:solidFill>
              </a:rPr>
              <a:t>Maths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  lesson </a:t>
            </a:r>
            <a:r>
              <a:rPr lang="hr-HR" sz="2400" b="1" dirty="0">
                <a:solidFill>
                  <a:srgbClr val="94C600">
                    <a:lumMod val="75000"/>
                  </a:srgbClr>
                </a:solidFill>
              </a:rPr>
              <a:t> </a:t>
            </a:r>
            <a:br>
              <a:rPr lang="hr-HR" sz="2400" b="1" dirty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(Teacher </a:t>
            </a:r>
            <a:r>
              <a:rPr lang="hr-HR" sz="2400" b="1" dirty="0" err="1">
                <a:solidFill>
                  <a:srgbClr val="94C600">
                    <a:lumMod val="75000"/>
                  </a:srgbClr>
                </a:solidFill>
              </a:rPr>
              <a:t>Katic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a and grade 5)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hr-HR" b="1" dirty="0" smtClean="0"/>
          </a:p>
          <a:p>
            <a:pPr marL="68580" indent="0">
              <a:buNone/>
            </a:pPr>
            <a:r>
              <a:rPr lang="hr-HR" b="1" dirty="0" smtClean="0"/>
              <a:t>5th </a:t>
            </a:r>
            <a:r>
              <a:rPr lang="hr-HR" b="1" dirty="0"/>
              <a:t>grade </a:t>
            </a:r>
            <a:endParaRPr lang="hr-HR" b="1" dirty="0" smtClean="0"/>
          </a:p>
          <a:p>
            <a:pPr marL="68580" indent="0">
              <a:buNone/>
            </a:pPr>
            <a:r>
              <a:rPr lang="hr-HR" dirty="0" err="1" smtClean="0"/>
              <a:t>Calculating</a:t>
            </a:r>
            <a:r>
              <a:rPr lang="hr-HR" dirty="0" smtClean="0"/>
              <a:t>: </a:t>
            </a:r>
          </a:p>
          <a:p>
            <a:pPr>
              <a:buFontTx/>
              <a:buChar char="-"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area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heart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endParaRPr lang="hr-HR" dirty="0"/>
          </a:p>
          <a:p>
            <a:pPr>
              <a:buFontTx/>
              <a:buChar char="-"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perimeter</a:t>
            </a:r>
            <a:r>
              <a:rPr lang="hr-HR" dirty="0" smtClean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heart</a:t>
            </a:r>
            <a:r>
              <a:rPr lang="hr-HR" dirty="0" smtClean="0"/>
              <a:t> </a:t>
            </a:r>
            <a:r>
              <a:rPr lang="hr-HR" dirty="0" err="1" smtClean="0"/>
              <a:t>shape</a:t>
            </a:r>
            <a:endParaRPr lang="hr-HR" dirty="0" smtClean="0"/>
          </a:p>
          <a:p>
            <a:pPr marL="68580" indent="0">
              <a:buNone/>
            </a:pPr>
            <a:r>
              <a:rPr lang="hr-HR" b="1" dirty="0" smtClean="0"/>
              <a:t>7th grade</a:t>
            </a:r>
          </a:p>
          <a:p>
            <a:pPr>
              <a:buFontTx/>
              <a:buChar char="-"/>
            </a:pPr>
            <a:r>
              <a:rPr lang="hr-HR" dirty="0" err="1">
                <a:solidFill>
                  <a:srgbClr val="3E3D2D"/>
                </a:solidFill>
              </a:rPr>
              <a:t>the</a:t>
            </a:r>
            <a:r>
              <a:rPr lang="hr-HR" dirty="0">
                <a:solidFill>
                  <a:srgbClr val="3E3D2D"/>
                </a:solidFill>
              </a:rPr>
              <a:t> </a:t>
            </a:r>
            <a:r>
              <a:rPr lang="hr-HR" dirty="0" err="1">
                <a:solidFill>
                  <a:srgbClr val="3E3D2D"/>
                </a:solidFill>
              </a:rPr>
              <a:t>area</a:t>
            </a:r>
            <a:r>
              <a:rPr lang="hr-HR" dirty="0">
                <a:solidFill>
                  <a:srgbClr val="3E3D2D"/>
                </a:solidFill>
              </a:rPr>
              <a:t> </a:t>
            </a:r>
            <a:r>
              <a:rPr lang="hr-HR" dirty="0" err="1" smtClean="0">
                <a:solidFill>
                  <a:srgbClr val="3E3D2D"/>
                </a:solidFill>
              </a:rPr>
              <a:t>and</a:t>
            </a:r>
            <a:r>
              <a:rPr lang="hr-HR" dirty="0" smtClean="0">
                <a:solidFill>
                  <a:srgbClr val="3E3D2D"/>
                </a:solidFill>
              </a:rPr>
              <a:t> </a:t>
            </a:r>
            <a:r>
              <a:rPr lang="hr-HR" dirty="0" err="1" smtClean="0">
                <a:solidFill>
                  <a:srgbClr val="3E3D2D"/>
                </a:solidFill>
              </a:rPr>
              <a:t>perimeter</a:t>
            </a:r>
            <a:r>
              <a:rPr lang="hr-HR" dirty="0" smtClean="0">
                <a:solidFill>
                  <a:srgbClr val="3E3D2D"/>
                </a:solidFill>
              </a:rPr>
              <a:t> </a:t>
            </a:r>
            <a:r>
              <a:rPr lang="hr-HR" dirty="0" err="1" smtClean="0">
                <a:solidFill>
                  <a:srgbClr val="3E3D2D"/>
                </a:solidFill>
              </a:rPr>
              <a:t>of</a:t>
            </a:r>
            <a:r>
              <a:rPr lang="hr-HR" dirty="0" smtClean="0">
                <a:solidFill>
                  <a:srgbClr val="3E3D2D"/>
                </a:solidFill>
              </a:rPr>
              <a:t> a </a:t>
            </a:r>
            <a:r>
              <a:rPr lang="hr-HR" dirty="0" err="1"/>
              <a:t>p</a:t>
            </a:r>
            <a:r>
              <a:rPr lang="hr-HR" dirty="0" err="1" smtClean="0"/>
              <a:t>olygon</a:t>
            </a:r>
            <a:endParaRPr lang="hr-HR" dirty="0" smtClean="0"/>
          </a:p>
          <a:p>
            <a:pPr>
              <a:buFontTx/>
              <a:buChar char="-"/>
            </a:pPr>
            <a:r>
              <a:rPr lang="hr-HR" b="1" dirty="0" smtClean="0"/>
              <a:t>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8104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Art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lesson </a:t>
            </a:r>
            <a:r>
              <a:rPr lang="hr-HR" sz="2400" b="1" dirty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>
                <a:solidFill>
                  <a:srgbClr val="94C600">
                    <a:lumMod val="75000"/>
                  </a:srgbClr>
                </a:solidFill>
              </a:rPr>
              <a:t/>
            </a:r>
            <a:br>
              <a:rPr lang="hr-HR" sz="2400" b="1" dirty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(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Teacher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Zlata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Križak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Lozić 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and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grade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4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18455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94C600">
                    <a:lumMod val="75000"/>
                  </a:srgbClr>
                </a:solidFill>
              </a:rPr>
              <a:t>Maths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  lesson </a:t>
            </a:r>
            <a:r>
              <a:rPr lang="hr-HR" sz="2400" b="1" dirty="0">
                <a:solidFill>
                  <a:srgbClr val="94C600">
                    <a:lumMod val="75000"/>
                  </a:srgbClr>
                </a:solidFill>
              </a:rPr>
              <a:t> </a:t>
            </a:r>
            <a:br>
              <a:rPr lang="hr-HR" sz="2400" b="1" dirty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(Teacher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Ksenija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Bračić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and grade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3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1596"/>
            <a:ext cx="3024336" cy="403244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1596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Optional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: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Creative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workshop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>
                <a:solidFill>
                  <a:srgbClr val="94C600">
                    <a:lumMod val="75000"/>
                  </a:srgbClr>
                </a:solidFill>
              </a:rPr>
              <a:t/>
            </a:r>
            <a:br>
              <a:rPr lang="hr-HR" sz="2400" b="1" dirty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(Teacher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Brank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a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Peulić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and grade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3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2968302" cy="3957736"/>
          </a:xfrm>
        </p:spPr>
      </p:pic>
      <p:sp>
        <p:nvSpPr>
          <p:cNvPr id="3" name="TekstniOkvir 2"/>
          <p:cNvSpPr txBox="1"/>
          <p:nvPr/>
        </p:nvSpPr>
        <p:spPr>
          <a:xfrm>
            <a:off x="4499992" y="53012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Valentine’s </a:t>
            </a:r>
            <a:r>
              <a:rPr lang="hr-H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</a:t>
            </a:r>
            <a:endParaRPr lang="hr-H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4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Art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lesson </a:t>
            </a:r>
            <a:r>
              <a:rPr lang="hr-HR" sz="2400" b="1" dirty="0">
                <a:solidFill>
                  <a:srgbClr val="94C600">
                    <a:lumMod val="75000"/>
                  </a:srgbClr>
                </a:solidFill>
              </a:rPr>
              <a:t> </a:t>
            </a:r>
            <a:br>
              <a:rPr lang="hr-HR" sz="2400" b="1" dirty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(Teacher </a:t>
            </a:r>
            <a:r>
              <a:rPr lang="hr-HR" sz="2400" b="1" smtClean="0">
                <a:solidFill>
                  <a:srgbClr val="94C600">
                    <a:lumMod val="75000"/>
                  </a:srgbClr>
                </a:solidFill>
              </a:rPr>
              <a:t>Ivana</a:t>
            </a:r>
            <a:r>
              <a:rPr lang="en-US" sz="2400" b="1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and grade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1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2952328" cy="3936438"/>
          </a:xfrm>
        </p:spPr>
      </p:pic>
    </p:spTree>
    <p:extLst>
      <p:ext uri="{BB962C8B-B14F-4D97-AF65-F5344CB8AC3E}">
        <p14:creationId xmlns:p14="http://schemas.microsoft.com/office/powerpoint/2010/main" val="7178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06" y="3078162"/>
            <a:ext cx="2286000" cy="2000250"/>
          </a:xfrm>
        </p:spPr>
      </p:pic>
    </p:spTree>
    <p:extLst>
      <p:ext uri="{BB962C8B-B14F-4D97-AF65-F5344CB8AC3E}">
        <p14:creationId xmlns:p14="http://schemas.microsoft.com/office/powerpoint/2010/main" val="216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err="1" smtClean="0"/>
              <a:t>Celebrating</a:t>
            </a:r>
            <a:r>
              <a:rPr lang="hr-HR" sz="2400" b="1" dirty="0" smtClean="0"/>
              <a:t> Valentine’s </a:t>
            </a:r>
            <a:r>
              <a:rPr lang="hr-HR" sz="2400" b="1" dirty="0" err="1" smtClean="0"/>
              <a:t>Day</a:t>
            </a:r>
            <a:r>
              <a:rPr lang="hr-HR" sz="2400" b="1" dirty="0" smtClean="0"/>
              <a:t> is a </a:t>
            </a:r>
            <a:r>
              <a:rPr lang="hr-HR" sz="2400" b="1" dirty="0" err="1" smtClean="0"/>
              <a:t>part</a:t>
            </a:r>
            <a:r>
              <a:rPr lang="hr-HR" sz="2400" b="1" dirty="0" smtClean="0"/>
              <a:t> </a:t>
            </a:r>
            <a:r>
              <a:rPr lang="en-US" sz="2400" b="1" dirty="0" smtClean="0"/>
              <a:t>of </a:t>
            </a:r>
            <a:r>
              <a:rPr lang="en-US" sz="2400" b="1" dirty="0"/>
              <a:t>a citizenship curriculum in </a:t>
            </a:r>
            <a:r>
              <a:rPr lang="hr-HR" sz="2400" b="1" dirty="0" err="1" smtClean="0"/>
              <a:t>Croatian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schools</a:t>
            </a:r>
            <a:endParaRPr lang="en-US" sz="2400" b="1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420888"/>
            <a:ext cx="6777317" cy="34117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Citizenship education aims to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develop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capacity of young people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participate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 a fair and inclusive</a:t>
            </a:r>
          </a:p>
          <a:p>
            <a:pPr marL="6858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society throughout their lifetime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hr-HR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is implemented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Curriculum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 separate subject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but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here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is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cross-curricular theme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try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 promote cross-cultural competences, as the ability to learn and respect cultural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diversities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cultures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customs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ways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</a:rPr>
              <a:t>living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68580" indent="0">
              <a:buNone/>
            </a:pP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hr-HR" sz="2000" b="1" dirty="0" smtClean="0">
              <a:solidFill>
                <a:srgbClr val="92D050"/>
              </a:solidFill>
            </a:endParaRPr>
          </a:p>
          <a:p>
            <a:pPr marL="68580" indent="0">
              <a:buNone/>
            </a:pPr>
            <a:endParaRPr lang="hr-HR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hr-HR" sz="2400" b="1" i="1" dirty="0" smtClean="0"/>
              <a:t>HAPPY VALENTINES DAY!</a:t>
            </a:r>
            <a:endParaRPr lang="en-US" sz="2400" b="1" i="1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3627765"/>
          </a:xfrm>
        </p:spPr>
        <p:txBody>
          <a:bodyPr/>
          <a:lstStyle/>
          <a:p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were many different activities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in our school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Valentine’s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’ll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how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easy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funny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learned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several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subjects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English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hr-HR" sz="2700" b="1" dirty="0" err="1" smtClean="0"/>
              <a:t>Art</a:t>
            </a:r>
            <a:r>
              <a:rPr lang="hr-HR" sz="2700" b="1" dirty="0" smtClean="0"/>
              <a:t> </a:t>
            </a:r>
            <a:r>
              <a:rPr lang="hr-HR" sz="2700" b="1" dirty="0" err="1" smtClean="0"/>
              <a:t>lesson</a:t>
            </a:r>
            <a:r>
              <a:rPr lang="hr-HR" sz="2700" b="1" dirty="0" smtClean="0"/>
              <a:t>  </a:t>
            </a:r>
            <a:br>
              <a:rPr lang="hr-HR" sz="2700" b="1" dirty="0" smtClean="0"/>
            </a:br>
            <a:r>
              <a:rPr lang="hr-HR" sz="2000" b="1" dirty="0" smtClean="0"/>
              <a:t>(</a:t>
            </a:r>
            <a:r>
              <a:rPr lang="hr-HR" sz="2000" b="1" dirty="0" err="1" smtClean="0"/>
              <a:t>Teacher</a:t>
            </a:r>
            <a:r>
              <a:rPr lang="hr-HR" sz="2000" b="1" dirty="0" smtClean="0"/>
              <a:t> Ksenija Jurišić </a:t>
            </a:r>
            <a:r>
              <a:rPr lang="hr-HR" sz="2000" b="1" dirty="0" err="1" smtClean="0"/>
              <a:t>and</a:t>
            </a:r>
            <a:r>
              <a:rPr lang="hr-HR" sz="2000" b="1" dirty="0" smtClean="0"/>
              <a:t> grade 5)</a:t>
            </a:r>
            <a:endParaRPr lang="hr-HR" sz="20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1941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rmAutofit/>
          </a:bodyPr>
          <a:lstStyle/>
          <a:p>
            <a:r>
              <a:rPr lang="hr-HR" sz="2700" b="1" dirty="0" err="1" smtClean="0"/>
              <a:t>English</a:t>
            </a:r>
            <a:r>
              <a:rPr lang="hr-HR" sz="2700" b="1" dirty="0" smtClean="0"/>
              <a:t> </a:t>
            </a:r>
            <a:r>
              <a:rPr lang="en-US" sz="2700" b="1" dirty="0" smtClean="0"/>
              <a:t> </a:t>
            </a:r>
            <a:r>
              <a:rPr lang="en-US" sz="2700" b="1" dirty="0"/>
              <a:t>lesson </a:t>
            </a:r>
            <a:r>
              <a:rPr lang="hr-HR" sz="2700" b="1" dirty="0" smtClean="0"/>
              <a:t>- </a:t>
            </a:r>
            <a:r>
              <a:rPr lang="hr-HR" sz="2700" b="1" dirty="0" err="1" smtClean="0"/>
              <a:t>Hearts</a:t>
            </a:r>
            <a:r>
              <a:rPr lang="en-US" sz="2700" b="1" dirty="0" smtClean="0"/>
              <a:t>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000" b="1" dirty="0"/>
              <a:t>(</a:t>
            </a:r>
            <a:r>
              <a:rPr lang="en-US" sz="2000" b="1" dirty="0" smtClean="0"/>
              <a:t>Teacher</a:t>
            </a:r>
            <a:r>
              <a:rPr lang="hr-HR" sz="2000" b="1" dirty="0" smtClean="0"/>
              <a:t> Marijana </a:t>
            </a:r>
            <a:r>
              <a:rPr lang="hr-HR" sz="2000" b="1" dirty="0" err="1" smtClean="0"/>
              <a:t>Matorić</a:t>
            </a:r>
            <a:r>
              <a:rPr lang="en-US" sz="2000" b="1" dirty="0" smtClean="0"/>
              <a:t> </a:t>
            </a:r>
            <a:r>
              <a:rPr lang="en-US" sz="2000" b="1" dirty="0"/>
              <a:t>and grade 5)</a:t>
            </a:r>
            <a:endParaRPr lang="hr-HR" sz="20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73" y="1268760"/>
            <a:ext cx="1856612" cy="247548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14" y="2179084"/>
            <a:ext cx="1769063" cy="13267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7" y="3533125"/>
            <a:ext cx="1769063" cy="13267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42" y="3929755"/>
            <a:ext cx="1784674" cy="23795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79" y="2225606"/>
            <a:ext cx="1376075" cy="183476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6" y="4955127"/>
            <a:ext cx="1805591" cy="135419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92" y="4196524"/>
            <a:ext cx="2926125" cy="219459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27" y="2225605"/>
            <a:ext cx="1376076" cy="18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English  lesson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hr-HR" sz="2400" b="1" dirty="0" err="1" smtClean="0">
                <a:solidFill>
                  <a:schemeClr val="accent1">
                    <a:lumMod val="75000"/>
                  </a:schemeClr>
                </a:solidFill>
              </a:rPr>
              <a:t>letters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(Teacher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Marijana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and grade 5)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17188"/>
            <a:ext cx="1443149" cy="192419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2" y="2325615"/>
            <a:ext cx="1437624" cy="19168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84" y="2330993"/>
            <a:ext cx="1437624" cy="19168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17188"/>
            <a:ext cx="1416012" cy="188801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60" y="2351368"/>
            <a:ext cx="1370688" cy="182758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509120"/>
            <a:ext cx="2369543" cy="177715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84012"/>
            <a:ext cx="1305956" cy="174127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66497"/>
            <a:ext cx="1360419" cy="181389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3988"/>
            <a:ext cx="1309805" cy="17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English  lesson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–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presents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/>
            </a:r>
            <a:br>
              <a:rPr lang="en-US" sz="2400" b="1" dirty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(Teacher </a:t>
            </a:r>
            <a:r>
              <a:rPr lang="en-US" sz="2400" b="1" dirty="0" err="1">
                <a:solidFill>
                  <a:srgbClr val="94C600">
                    <a:lumMod val="75000"/>
                  </a:srgbClr>
                </a:solidFill>
              </a:rPr>
              <a:t>Marijana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Matorić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and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grade 5)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3" y="4355229"/>
            <a:ext cx="2225995" cy="166949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5" y="2582950"/>
            <a:ext cx="2184183" cy="16381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82950"/>
            <a:ext cx="2684613" cy="35794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3376" y="2996951"/>
            <a:ext cx="3622080" cy="27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English  lesson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(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Class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5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.d –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project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team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4864539" cy="364840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German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 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lesson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–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students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from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our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project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 </a:t>
            </a:r>
            <a:r>
              <a:rPr lang="hr-HR" sz="2400" b="1" dirty="0" err="1" smtClean="0">
                <a:solidFill>
                  <a:srgbClr val="94C600">
                    <a:lumMod val="75000"/>
                  </a:srgbClr>
                </a:solidFill>
              </a:rPr>
              <a:t>team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/>
            </a:r>
            <a:br>
              <a:rPr lang="en-US" sz="2400" b="1" dirty="0">
                <a:solidFill>
                  <a:srgbClr val="94C600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(Teacher </a:t>
            </a:r>
            <a:r>
              <a:rPr lang="hr-HR" sz="2400" b="1" dirty="0" smtClean="0">
                <a:solidFill>
                  <a:srgbClr val="94C600">
                    <a:lumMod val="75000"/>
                  </a:srgbClr>
                </a:solidFill>
              </a:rPr>
              <a:t>Andre</a:t>
            </a:r>
            <a:r>
              <a:rPr lang="en-US" sz="2400" b="1" dirty="0" smtClean="0">
                <a:solidFill>
                  <a:srgbClr val="94C600">
                    <a:lumMod val="75000"/>
                  </a:srgbClr>
                </a:solidFill>
              </a:rPr>
              <a:t>a </a:t>
            </a:r>
            <a:r>
              <a:rPr lang="en-US" sz="2400" b="1" dirty="0">
                <a:solidFill>
                  <a:srgbClr val="94C600">
                    <a:lumMod val="75000"/>
                  </a:srgbClr>
                </a:solidFill>
              </a:rPr>
              <a:t>and grade 5)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79204"/>
            <a:ext cx="2400267" cy="18002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2363755" cy="17728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70" y="2492896"/>
            <a:ext cx="2363755" cy="177281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37112"/>
            <a:ext cx="2627784" cy="197083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96" y="4437112"/>
            <a:ext cx="2628776" cy="19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261</TotalTime>
  <Words>187</Words>
  <Application>Microsoft Office PowerPoint</Application>
  <PresentationFormat>Prikaz na zaslonu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Austin</vt:lpstr>
      <vt:lpstr>English Across the Curriculum/CLIL</vt:lpstr>
      <vt:lpstr>Celebrating Valentine’s Day is a part of a citizenship curriculum in Croatian schools</vt:lpstr>
      <vt:lpstr>HAPPY VALENTINES DAY!</vt:lpstr>
      <vt:lpstr>Art lesson   (Teacher Ksenija Jurišić and grade 5)</vt:lpstr>
      <vt:lpstr>English  lesson - Hearts  (Teacher Marijana Matorić and grade 5)</vt:lpstr>
      <vt:lpstr>English  lesson - letters (Teacher Marijana and grade 5)</vt:lpstr>
      <vt:lpstr>English  lesson – presents  (Teacher Marijana Matorić and grade 5)</vt:lpstr>
      <vt:lpstr>English  lesson  (Class 5.d – project team)</vt:lpstr>
      <vt:lpstr>German  lesson – students from our project team (Teacher Andrea and grade 5)</vt:lpstr>
      <vt:lpstr>Maths  lesson   (Teacher Katica Janjić and grades 5&amp;7)</vt:lpstr>
      <vt:lpstr>Maths  lesson   (Teacher Katica and grade 5)</vt:lpstr>
      <vt:lpstr>Art  lesson    (Teacher Zlata Križak Lozić and grade 4)</vt:lpstr>
      <vt:lpstr>Maths  lesson   (Teacher Ksenija Bračić and grade 3)</vt:lpstr>
      <vt:lpstr>Optional: Creative workshop   (Teacher Branka Peulić and grade 3)</vt:lpstr>
      <vt:lpstr>Art  lesson   (Teacher Ivana and grade 1)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Across the Curriculum/CLIL</dc:title>
  <dc:creator>Kata</dc:creator>
  <cp:lastModifiedBy>Kata Grgljanić</cp:lastModifiedBy>
  <cp:revision>16</cp:revision>
  <dcterms:created xsi:type="dcterms:W3CDTF">2018-02-20T19:39:36Z</dcterms:created>
  <dcterms:modified xsi:type="dcterms:W3CDTF">2018-02-21T22:21:54Z</dcterms:modified>
</cp:coreProperties>
</file>