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69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FCD7-0BD3-40C3-9C1A-8564D74F9913}" type="datetimeFigureOut">
              <a:rPr lang="sr-Latn-CS" smtClean="0"/>
              <a:pPr/>
              <a:t>18.11.2010</a:t>
            </a:fld>
            <a:endParaRPr lang="hr-HR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C8577-1040-4705-8376-81E88E50BE00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FCD7-0BD3-40C3-9C1A-8564D74F9913}" type="datetimeFigureOut">
              <a:rPr lang="sr-Latn-CS" smtClean="0"/>
              <a:pPr/>
              <a:t>18.11.2010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C8577-1040-4705-8376-81E88E50BE0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FCD7-0BD3-40C3-9C1A-8564D74F9913}" type="datetimeFigureOut">
              <a:rPr lang="sr-Latn-CS" smtClean="0"/>
              <a:pPr/>
              <a:t>18.11.2010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C8577-1040-4705-8376-81E88E50BE0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FCD7-0BD3-40C3-9C1A-8564D74F9913}" type="datetimeFigureOut">
              <a:rPr lang="sr-Latn-CS" smtClean="0"/>
              <a:pPr/>
              <a:t>18.11.2010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C8577-1040-4705-8376-81E88E50BE0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FCD7-0BD3-40C3-9C1A-8564D74F9913}" type="datetimeFigureOut">
              <a:rPr lang="sr-Latn-CS" smtClean="0"/>
              <a:pPr/>
              <a:t>18.11.2010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A84C8577-1040-4705-8376-81E88E50BE0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FCD7-0BD3-40C3-9C1A-8564D74F9913}" type="datetimeFigureOut">
              <a:rPr lang="sr-Latn-CS" smtClean="0"/>
              <a:pPr/>
              <a:t>18.11.2010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C8577-1040-4705-8376-81E88E50BE0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FCD7-0BD3-40C3-9C1A-8564D74F9913}" type="datetimeFigureOut">
              <a:rPr lang="sr-Latn-CS" smtClean="0"/>
              <a:pPr/>
              <a:t>18.11.2010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C8577-1040-4705-8376-81E88E50BE0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FCD7-0BD3-40C3-9C1A-8564D74F9913}" type="datetimeFigureOut">
              <a:rPr lang="sr-Latn-CS" smtClean="0"/>
              <a:pPr/>
              <a:t>18.11.2010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C8577-1040-4705-8376-81E88E50BE0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FCD7-0BD3-40C3-9C1A-8564D74F9913}" type="datetimeFigureOut">
              <a:rPr lang="sr-Latn-CS" smtClean="0"/>
              <a:pPr/>
              <a:t>18.11.2010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C8577-1040-4705-8376-81E88E50BE0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FCD7-0BD3-40C3-9C1A-8564D74F9913}" type="datetimeFigureOut">
              <a:rPr lang="sr-Latn-CS" smtClean="0"/>
              <a:pPr/>
              <a:t>18.11.2010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C8577-1040-4705-8376-81E88E50BE0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FCD7-0BD3-40C3-9C1A-8564D74F9913}" type="datetimeFigureOut">
              <a:rPr lang="sr-Latn-CS" smtClean="0"/>
              <a:pPr/>
              <a:t>18.11.2010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C8577-1040-4705-8376-81E88E50BE0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74000"/>
            <a:lum bright="26000"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716FCD7-0BD3-40C3-9C1A-8564D74F9913}" type="datetimeFigureOut">
              <a:rPr lang="sr-Latn-CS" smtClean="0"/>
              <a:pPr/>
              <a:t>18.11.2010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84C8577-1040-4705-8376-81E88E50BE00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fade/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8596" y="1571612"/>
            <a:ext cx="8229600" cy="1828800"/>
          </a:xfrm>
        </p:spPr>
        <p:txBody>
          <a:bodyPr/>
          <a:lstStyle/>
          <a:p>
            <a:r>
              <a:rPr lang="hr-HR" dirty="0" smtClean="0">
                <a:solidFill>
                  <a:srgbClr val="800000"/>
                </a:solidFill>
              </a:rPr>
              <a:t>Terenska nastava</a:t>
            </a:r>
            <a:br>
              <a:rPr lang="hr-HR" dirty="0" smtClean="0">
                <a:solidFill>
                  <a:srgbClr val="800000"/>
                </a:solidFill>
              </a:rPr>
            </a:br>
            <a:r>
              <a:rPr lang="hr-HR" dirty="0" smtClean="0">
                <a:solidFill>
                  <a:srgbClr val="800000"/>
                </a:solidFill>
              </a:rPr>
              <a:t>Vukovar 2010.</a:t>
            </a:r>
            <a:endParaRPr lang="hr-HR" dirty="0">
              <a:solidFill>
                <a:srgbClr val="800000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>
                <a:solidFill>
                  <a:srgbClr val="FF0000"/>
                </a:solidFill>
              </a:rPr>
              <a:t>Treća postaja – Memorijalno groblje Vukovar</a:t>
            </a:r>
            <a:endParaRPr lang="hr-HR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5720" y="1643050"/>
            <a:ext cx="8643998" cy="4525963"/>
          </a:xfrm>
        </p:spPr>
        <p:txBody>
          <a:bodyPr>
            <a:normAutofit/>
          </a:bodyPr>
          <a:lstStyle/>
          <a:p>
            <a:r>
              <a:rPr lang="hr-HR" b="1" dirty="0" smtClean="0">
                <a:solidFill>
                  <a:schemeClr val="bg1"/>
                </a:solidFill>
              </a:rPr>
              <a:t>Sliku 938 bijelih križeva od kojih svaki simbolizira jednu žrtvu ekshumiranu ovdje, teško je zaboraviti. </a:t>
            </a:r>
          </a:p>
          <a:p>
            <a:r>
              <a:rPr lang="hr-HR" b="1" dirty="0" smtClean="0">
                <a:solidFill>
                  <a:schemeClr val="bg1"/>
                </a:solidFill>
              </a:rPr>
              <a:t>Ovdje su pokopane cijele generacije, mladost Vukovara i svih krajeva Hrvatske. </a:t>
            </a:r>
            <a:endParaRPr lang="hr-HR" b="1" dirty="0">
              <a:solidFill>
                <a:schemeClr val="bg1"/>
              </a:solidFill>
            </a:endParaRPr>
          </a:p>
        </p:txBody>
      </p:sp>
      <p:pic>
        <p:nvPicPr>
          <p:cNvPr id="6" name="Picture 5" descr="DSC0279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3108" y="3701740"/>
            <a:ext cx="4714908" cy="315626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8596" y="500042"/>
            <a:ext cx="8501122" cy="4525963"/>
          </a:xfrm>
        </p:spPr>
        <p:txBody>
          <a:bodyPr/>
          <a:lstStyle/>
          <a:p>
            <a:r>
              <a:rPr lang="hr-HR" b="1" dirty="0" smtClean="0">
                <a:solidFill>
                  <a:schemeClr val="bg1"/>
                </a:solidFill>
              </a:rPr>
              <a:t>Ovdje su pokopani vukovarski junaci i zapovjednici obrane Blago Zadro i Marko Babić. </a:t>
            </a:r>
            <a:endParaRPr lang="hr-HR" b="1" dirty="0">
              <a:solidFill>
                <a:schemeClr val="bg1"/>
              </a:solidFill>
            </a:endParaRPr>
          </a:p>
        </p:txBody>
      </p:sp>
      <p:pic>
        <p:nvPicPr>
          <p:cNvPr id="5" name="Content Placeholder 4" descr="DSC02806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214414" y="1357298"/>
            <a:ext cx="6786610" cy="4543102"/>
          </a:xfrm>
        </p:spPr>
      </p:pic>
      <p:sp>
        <p:nvSpPr>
          <p:cNvPr id="6" name="Rectangle 5"/>
          <p:cNvSpPr/>
          <p:nvPr/>
        </p:nvSpPr>
        <p:spPr>
          <a:xfrm>
            <a:off x="1285852" y="6072206"/>
            <a:ext cx="75009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2400" b="1" dirty="0" smtClean="0">
                <a:solidFill>
                  <a:schemeClr val="bg1"/>
                </a:solidFill>
              </a:rPr>
              <a:t>Svi oni, traže svoj mir u Aleji branitelja… </a:t>
            </a:r>
            <a:endParaRPr lang="hr-HR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0034" y="500042"/>
            <a:ext cx="8215370" cy="4525963"/>
          </a:xfrm>
        </p:spPr>
        <p:txBody>
          <a:bodyPr/>
          <a:lstStyle/>
          <a:p>
            <a:r>
              <a:rPr lang="hr-HR" b="1" dirty="0" smtClean="0">
                <a:solidFill>
                  <a:schemeClr val="bg1"/>
                </a:solidFill>
              </a:rPr>
              <a:t>Na mjestu ove masovne grobnice, mogli smo se samo pomoliti i </a:t>
            </a:r>
            <a:r>
              <a:rPr lang="hr-HR" b="1" smtClean="0">
                <a:solidFill>
                  <a:schemeClr val="bg1"/>
                </a:solidFill>
              </a:rPr>
              <a:t>reći im </a:t>
            </a:r>
            <a:r>
              <a:rPr lang="hr-HR" b="1" dirty="0" smtClean="0">
                <a:solidFill>
                  <a:schemeClr val="bg1"/>
                </a:solidFill>
              </a:rPr>
              <a:t>da njihova žrtva neće biti zaboravljena…</a:t>
            </a:r>
            <a:endParaRPr lang="hr-HR" b="1" dirty="0">
              <a:solidFill>
                <a:schemeClr val="bg1"/>
              </a:solidFill>
            </a:endParaRPr>
          </a:p>
        </p:txBody>
      </p:sp>
      <p:pic>
        <p:nvPicPr>
          <p:cNvPr id="5" name="Content Placeholder 4" descr="DSC02808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 rot="16200000">
            <a:off x="189687" y="2810653"/>
            <a:ext cx="4038600" cy="2703525"/>
          </a:xfrm>
        </p:spPr>
      </p:pic>
      <p:pic>
        <p:nvPicPr>
          <p:cNvPr id="6" name="Picture 5" descr="DSC0281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00496" y="2500306"/>
            <a:ext cx="4908939" cy="3286148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solidFill>
                  <a:srgbClr val="FF0000"/>
                </a:solidFill>
              </a:rPr>
              <a:t>Četvrta postaja - Ovčara</a:t>
            </a:r>
            <a:endParaRPr lang="hr-HR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43510"/>
          </a:xfrm>
        </p:spPr>
        <p:txBody>
          <a:bodyPr>
            <a:normAutofit/>
          </a:bodyPr>
          <a:lstStyle/>
          <a:p>
            <a:r>
              <a:rPr lang="hr-HR" b="1" dirty="0" smtClean="0">
                <a:solidFill>
                  <a:schemeClr val="bg1"/>
                </a:solidFill>
              </a:rPr>
              <a:t>Ovčara... farma, sasvim obična, slična tisućama drugih, smještena 10-ak kilometara jugoistočno od Vukovara.</a:t>
            </a:r>
          </a:p>
          <a:p>
            <a:pPr>
              <a:buNone/>
            </a:pPr>
            <a:endParaRPr lang="hr-HR" b="1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hr-HR" b="1" dirty="0">
              <a:solidFill>
                <a:schemeClr val="bg1"/>
              </a:solidFill>
            </a:endParaRPr>
          </a:p>
        </p:txBody>
      </p:sp>
      <p:pic>
        <p:nvPicPr>
          <p:cNvPr id="5" name="Picture 4" descr="imagesCAVDZIE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14612" y="3643314"/>
            <a:ext cx="3434519" cy="1785950"/>
          </a:xfrm>
          <a:prstGeom prst="rect">
            <a:avLst/>
          </a:prstGeom>
        </p:spPr>
      </p:pic>
      <p:pic>
        <p:nvPicPr>
          <p:cNvPr id="6" name="Picture 5" descr="logo_vupik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388" y="4357694"/>
            <a:ext cx="1428760" cy="560921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5720" y="428604"/>
            <a:ext cx="842968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 dirty="0" smtClean="0">
                <a:solidFill>
                  <a:schemeClr val="bg1"/>
                </a:solidFill>
              </a:rPr>
              <a:t>Ovčara... masovna grobnica, sveto mjesto poznato u cijeloj Hrvatskoj i šire. Mjesto gdje su ubijeni ranjenici i medicinsko osoblje iz vukovarske bolnice. Njih 263. </a:t>
            </a:r>
            <a:endParaRPr lang="hr-HR" sz="2800" b="1" dirty="0" smtClean="0">
              <a:solidFill>
                <a:schemeClr val="bg1"/>
              </a:solidFill>
            </a:endParaRPr>
          </a:p>
          <a:p>
            <a:endParaRPr lang="vi-VN" sz="2800" dirty="0" smtClean="0"/>
          </a:p>
        </p:txBody>
      </p:sp>
      <p:pic>
        <p:nvPicPr>
          <p:cNvPr id="5" name="Picture 4" descr="imagesCA0CQ3D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2214554"/>
            <a:ext cx="2500330" cy="1872834"/>
          </a:xfrm>
          <a:prstGeom prst="rect">
            <a:avLst/>
          </a:prstGeom>
        </p:spPr>
      </p:pic>
      <p:pic>
        <p:nvPicPr>
          <p:cNvPr id="6" name="Picture 5" descr="DSC0288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43240" y="2357430"/>
            <a:ext cx="5643570" cy="3777927"/>
          </a:xfrm>
          <a:prstGeom prst="rect">
            <a:avLst/>
          </a:prstGeom>
        </p:spPr>
      </p:pic>
      <p:pic>
        <p:nvPicPr>
          <p:cNvPr id="7" name="Picture 6" descr="8_Ov__ar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57224" y="4357694"/>
            <a:ext cx="1714512" cy="2286017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57158" y="357166"/>
            <a:ext cx="85011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 smtClean="0">
                <a:solidFill>
                  <a:schemeClr val="bg1"/>
                </a:solidFill>
              </a:rPr>
              <a:t>Ovčara… Spomen dom. Mjesto gdje su se preselili u zvijezde…</a:t>
            </a:r>
            <a:endParaRPr lang="hr-HR" sz="2800" b="1" dirty="0">
              <a:solidFill>
                <a:schemeClr val="bg1"/>
              </a:solidFill>
            </a:endParaRPr>
          </a:p>
        </p:txBody>
      </p:sp>
      <p:pic>
        <p:nvPicPr>
          <p:cNvPr id="8" name="Content Placeholder 7" descr="zng08-vukovar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43438" y="1643050"/>
            <a:ext cx="4343408" cy="3257556"/>
          </a:xfrm>
        </p:spPr>
      </p:pic>
      <p:pic>
        <p:nvPicPr>
          <p:cNvPr id="9" name="Picture 8" descr="vupik-dao-drzavi-zemljiste-spomen-doma-na-ovcari-504x335-20091041-20101019012646-23938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472" y="1357298"/>
            <a:ext cx="3643338" cy="2421663"/>
          </a:xfrm>
          <a:prstGeom prst="rect">
            <a:avLst/>
          </a:prstGeom>
        </p:spPr>
      </p:pic>
      <p:pic>
        <p:nvPicPr>
          <p:cNvPr id="10" name="Picture 9" descr="090404%2018%20VRTLOG%20SPOMEN%20DOM%20OVCARA%20DVD%20VOCA.jpg"/>
          <p:cNvPicPr>
            <a:picLocks noChangeAspect="1"/>
          </p:cNvPicPr>
          <p:nvPr/>
        </p:nvPicPr>
        <p:blipFill>
          <a:blip r:embed="rId4" cstate="print"/>
          <a:srcRect b="8877"/>
          <a:stretch>
            <a:fillRect/>
          </a:stretch>
        </p:blipFill>
        <p:spPr>
          <a:xfrm>
            <a:off x="500034" y="3857628"/>
            <a:ext cx="4175698" cy="2857496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solidFill>
                  <a:srgbClr val="FF0000"/>
                </a:solidFill>
              </a:rPr>
              <a:t>Peta postaja - Vodotoranj</a:t>
            </a:r>
            <a:endParaRPr lang="hr-HR" dirty="0">
              <a:solidFill>
                <a:srgbClr val="FF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785926"/>
            <a:ext cx="4329114" cy="4523434"/>
          </a:xfrm>
        </p:spPr>
        <p:txBody>
          <a:bodyPr/>
          <a:lstStyle/>
          <a:p>
            <a:r>
              <a:rPr lang="hr-HR" b="1" dirty="0" smtClean="0">
                <a:solidFill>
                  <a:schemeClr val="bg1"/>
                </a:solidFill>
              </a:rPr>
              <a:t>Vodotoranj bio je jedna od najčešćih meta neprijateljskog topništva koje mu je nanijelo više od šest stotina oštećenja, a danas predstavlja simbol pobjede i novog života.</a:t>
            </a:r>
          </a:p>
          <a:p>
            <a:endParaRPr lang="hr-HR" b="1" dirty="0">
              <a:solidFill>
                <a:schemeClr val="bg1"/>
              </a:solidFill>
            </a:endParaRPr>
          </a:p>
        </p:txBody>
      </p:sp>
      <p:pic>
        <p:nvPicPr>
          <p:cNvPr id="6" name="Picture 5" descr="DSC0288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4192010" y="2380232"/>
            <a:ext cx="4892148" cy="3274909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DSC029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785794"/>
            <a:ext cx="8143589" cy="5451493"/>
          </a:xfr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solidFill>
                  <a:srgbClr val="FF0000"/>
                </a:solidFill>
              </a:rPr>
              <a:t>Šesta postaja - Vojarna</a:t>
            </a:r>
            <a:endParaRPr lang="hr-HR" dirty="0">
              <a:solidFill>
                <a:srgbClr val="FF0000"/>
              </a:solidFill>
            </a:endParaRPr>
          </a:p>
        </p:txBody>
      </p:sp>
      <p:pic>
        <p:nvPicPr>
          <p:cNvPr id="4" name="Content Placeholder 3" descr="DSC0290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57224" y="1500174"/>
            <a:ext cx="7715304" cy="5164790"/>
          </a:xfr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500042"/>
            <a:ext cx="8229600" cy="4709160"/>
          </a:xfrm>
        </p:spPr>
        <p:txBody>
          <a:bodyPr/>
          <a:lstStyle/>
          <a:p>
            <a:r>
              <a:rPr lang="hr-HR" b="1" dirty="0" smtClean="0">
                <a:solidFill>
                  <a:schemeClr val="bg1"/>
                </a:solidFill>
              </a:rPr>
              <a:t>U vojarni smo razgledali naoružanje kojim se branio Vukovar…</a:t>
            </a:r>
          </a:p>
          <a:p>
            <a:endParaRPr lang="hr-HR" b="1" dirty="0">
              <a:solidFill>
                <a:schemeClr val="bg1"/>
              </a:solidFill>
            </a:endParaRPr>
          </a:p>
        </p:txBody>
      </p:sp>
      <p:pic>
        <p:nvPicPr>
          <p:cNvPr id="8" name="Picture 7" descr="Vukovar050-lar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29256" y="1857364"/>
            <a:ext cx="3200400" cy="2400300"/>
          </a:xfrm>
          <a:prstGeom prst="rect">
            <a:avLst/>
          </a:prstGeom>
        </p:spPr>
      </p:pic>
      <p:pic>
        <p:nvPicPr>
          <p:cNvPr id="10" name="Picture 9" descr="800PX-~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2000240"/>
            <a:ext cx="4071934" cy="3053951"/>
          </a:xfrm>
          <a:prstGeom prst="rect">
            <a:avLst/>
          </a:prstGeom>
        </p:spPr>
      </p:pic>
      <p:pic>
        <p:nvPicPr>
          <p:cNvPr id="7" name="Picture 6" descr="Vukovar047-larg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14678" y="4286256"/>
            <a:ext cx="3200400" cy="240030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380690"/>
          </a:xfrm>
        </p:spPr>
        <p:txBody>
          <a:bodyPr/>
          <a:lstStyle/>
          <a:p>
            <a:r>
              <a:rPr lang="hr-HR" b="1" dirty="0" smtClean="0">
                <a:solidFill>
                  <a:schemeClr val="bg1"/>
                </a:solidFill>
              </a:rPr>
              <a:t>Ponedjeljak.</a:t>
            </a:r>
          </a:p>
          <a:p>
            <a:endParaRPr lang="hr-HR" b="1" dirty="0" smtClean="0">
              <a:solidFill>
                <a:schemeClr val="bg1"/>
              </a:solidFill>
            </a:endParaRPr>
          </a:p>
          <a:p>
            <a:r>
              <a:rPr lang="hr-HR" b="1" dirty="0" smtClean="0">
                <a:solidFill>
                  <a:schemeClr val="bg1"/>
                </a:solidFill>
              </a:rPr>
              <a:t>08.00 sati u jutro.</a:t>
            </a:r>
          </a:p>
          <a:p>
            <a:endParaRPr lang="hr-HR" b="1" dirty="0" smtClean="0">
              <a:solidFill>
                <a:schemeClr val="bg1"/>
              </a:solidFill>
            </a:endParaRPr>
          </a:p>
          <a:p>
            <a:r>
              <a:rPr lang="hr-HR" b="1" dirty="0" smtClean="0">
                <a:solidFill>
                  <a:schemeClr val="bg1"/>
                </a:solidFill>
              </a:rPr>
              <a:t>Kiša.</a:t>
            </a:r>
          </a:p>
          <a:p>
            <a:endParaRPr lang="hr-HR" b="1" dirty="0" smtClean="0">
              <a:solidFill>
                <a:schemeClr val="bg1"/>
              </a:solidFill>
            </a:endParaRPr>
          </a:p>
          <a:p>
            <a:r>
              <a:rPr lang="hr-HR" b="1" dirty="0" smtClean="0">
                <a:solidFill>
                  <a:schemeClr val="bg1"/>
                </a:solidFill>
              </a:rPr>
              <a:t>Krećemo u Vukovar.</a:t>
            </a:r>
          </a:p>
          <a:p>
            <a:endParaRPr lang="hr-HR" b="1" dirty="0" smtClean="0">
              <a:solidFill>
                <a:schemeClr val="bg1"/>
              </a:solidFill>
            </a:endParaRPr>
          </a:p>
          <a:p>
            <a:r>
              <a:rPr lang="hr-HR" b="1" dirty="0" smtClean="0">
                <a:solidFill>
                  <a:schemeClr val="bg1"/>
                </a:solidFill>
              </a:rPr>
              <a:t>Kako se ne bi zaboravilo…</a:t>
            </a:r>
            <a:endParaRPr lang="hr-HR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Vukovar04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b="20247"/>
          <a:stretch>
            <a:fillRect/>
          </a:stretch>
        </p:blipFill>
        <p:spPr>
          <a:xfrm>
            <a:off x="357158" y="2928934"/>
            <a:ext cx="4538410" cy="2714644"/>
          </a:xfrm>
        </p:spPr>
      </p:pic>
      <p:sp>
        <p:nvSpPr>
          <p:cNvPr id="5" name="TextBox 4"/>
          <p:cNvSpPr txBox="1"/>
          <p:nvPr/>
        </p:nvSpPr>
        <p:spPr>
          <a:xfrm>
            <a:off x="214282" y="714356"/>
            <a:ext cx="87868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800" b="1" dirty="0" smtClean="0">
                <a:solidFill>
                  <a:schemeClr val="bg1"/>
                </a:solidFill>
              </a:rPr>
              <a:t>Muzejski dio vojarne – kronologija obrane Vukovara i prikaz logora…</a:t>
            </a:r>
            <a:endParaRPr lang="hr-HR" sz="2800" b="1" dirty="0">
              <a:solidFill>
                <a:schemeClr val="bg1"/>
              </a:solidFill>
            </a:endParaRPr>
          </a:p>
        </p:txBody>
      </p:sp>
      <p:pic>
        <p:nvPicPr>
          <p:cNvPr id="6" name="Picture 5" descr="DSC0299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4596576" y="2690044"/>
            <a:ext cx="4605514" cy="308303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1477310"/>
            <a:ext cx="8229600" cy="3737640"/>
          </a:xfrm>
        </p:spPr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>
              <a:buNone/>
            </a:pPr>
            <a:r>
              <a:rPr lang="hr-HR" sz="4800" b="1" spc="150" dirty="0" smtClean="0">
                <a:ln w="11430"/>
                <a:solidFill>
                  <a:srgbClr val="8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HVALA VAM!!!</a:t>
            </a:r>
          </a:p>
          <a:p>
            <a:pPr algn="ctr"/>
            <a:endParaRPr lang="hr-HR" sz="4800" b="1" spc="150" dirty="0" smtClean="0">
              <a:ln w="11430"/>
              <a:solidFill>
                <a:srgbClr val="8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  <a:p>
            <a:pPr algn="ctr">
              <a:buNone/>
            </a:pPr>
            <a:r>
              <a:rPr lang="hr-HR" sz="4800" b="1" spc="150" dirty="0" smtClean="0">
                <a:ln w="11430"/>
                <a:solidFill>
                  <a:srgbClr val="8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NIKADA VAS NEĆEMO ZABORAVITI…</a:t>
            </a:r>
            <a:endParaRPr lang="hr-HR" sz="4800" b="1" spc="150" dirty="0">
              <a:ln w="11430"/>
              <a:solidFill>
                <a:srgbClr val="8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hr-HR" dirty="0" smtClean="0">
                <a:solidFill>
                  <a:srgbClr val="FF0000"/>
                </a:solidFill>
              </a:rPr>
              <a:t>Prva postaja – Trpinjska cesta</a:t>
            </a:r>
            <a:endParaRPr lang="hr-HR" dirty="0">
              <a:solidFill>
                <a:srgbClr val="FF0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285720" y="1857364"/>
            <a:ext cx="4929222" cy="3768733"/>
          </a:xfrm>
        </p:spPr>
        <p:txBody>
          <a:bodyPr>
            <a:normAutofit lnSpcReduction="10000"/>
          </a:bodyPr>
          <a:lstStyle/>
          <a:p>
            <a:r>
              <a:rPr lang="hr-HR" b="1" dirty="0" smtClean="0">
                <a:solidFill>
                  <a:schemeClr val="bg1"/>
                </a:solidFill>
              </a:rPr>
              <a:t>Mjesna zajednica Borovo naselje.</a:t>
            </a:r>
          </a:p>
          <a:p>
            <a:endParaRPr lang="hr-HR" b="1" dirty="0" smtClean="0">
              <a:solidFill>
                <a:schemeClr val="bg1"/>
              </a:solidFill>
            </a:endParaRPr>
          </a:p>
          <a:p>
            <a:r>
              <a:rPr lang="hr-HR" b="1" dirty="0" smtClean="0">
                <a:solidFill>
                  <a:schemeClr val="bg1"/>
                </a:solidFill>
              </a:rPr>
              <a:t>Ratno sjedište Blage Zadre, zapovjednika 3. bojne, 204. vukovarske brigade.</a:t>
            </a:r>
            <a:r>
              <a:rPr lang="pl-PL" b="1" dirty="0" smtClean="0">
                <a:solidFill>
                  <a:schemeClr val="bg1"/>
                </a:solidFill>
              </a:rPr>
              <a:t> </a:t>
            </a:r>
          </a:p>
          <a:p>
            <a:endParaRPr lang="pl-PL" b="1" dirty="0" smtClean="0">
              <a:solidFill>
                <a:schemeClr val="bg1"/>
              </a:solidFill>
            </a:endParaRPr>
          </a:p>
          <a:p>
            <a:r>
              <a:rPr lang="pl-PL" b="1" dirty="0" smtClean="0">
                <a:solidFill>
                  <a:schemeClr val="bg1"/>
                </a:solidFill>
              </a:rPr>
              <a:t>Jedan je od najvećih heroja Domovinskog rata. </a:t>
            </a:r>
            <a:endParaRPr lang="hr-HR" b="1" dirty="0">
              <a:solidFill>
                <a:schemeClr val="bg1"/>
              </a:solidFill>
            </a:endParaRPr>
          </a:p>
        </p:txBody>
      </p:sp>
      <p:pic>
        <p:nvPicPr>
          <p:cNvPr id="8" name="Content Placeholder 7" descr="DSC02746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 rot="16200000">
            <a:off x="4761720" y="2310588"/>
            <a:ext cx="4038600" cy="2703525"/>
          </a:xfr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071810"/>
            <a:ext cx="8115328" cy="3054353"/>
          </a:xfrm>
        </p:spPr>
        <p:txBody>
          <a:bodyPr>
            <a:normAutofit fontScale="92500"/>
          </a:bodyPr>
          <a:lstStyle/>
          <a:p>
            <a:r>
              <a:rPr lang="hr-HR" b="1" dirty="0" smtClean="0">
                <a:solidFill>
                  <a:schemeClr val="bg1"/>
                </a:solidFill>
              </a:rPr>
              <a:t>Upoznajemo svog domaćina (vodiča) pukovnika Antuna </a:t>
            </a:r>
            <a:r>
              <a:rPr lang="hr-HR" b="1" dirty="0" err="1" smtClean="0">
                <a:solidFill>
                  <a:schemeClr val="bg1"/>
                </a:solidFill>
              </a:rPr>
              <a:t>Dugana</a:t>
            </a:r>
            <a:r>
              <a:rPr lang="hr-HR" b="1" dirty="0" smtClean="0">
                <a:solidFill>
                  <a:schemeClr val="bg1"/>
                </a:solidFill>
              </a:rPr>
              <a:t>, jednu od legendi obrane Vukovara. </a:t>
            </a:r>
          </a:p>
          <a:p>
            <a:pPr>
              <a:buNone/>
            </a:pPr>
            <a:r>
              <a:rPr lang="hr-HR" b="1" dirty="0" smtClean="0">
                <a:solidFill>
                  <a:schemeClr val="bg1"/>
                </a:solidFill>
              </a:rPr>
              <a:t> </a:t>
            </a:r>
          </a:p>
          <a:p>
            <a:r>
              <a:rPr lang="hr-HR" b="1" dirty="0" smtClean="0">
                <a:solidFill>
                  <a:schemeClr val="bg1"/>
                </a:solidFill>
              </a:rPr>
              <a:t>Pripadnik 204. vukovarske brigade, ratnoga imena Samuraj.</a:t>
            </a:r>
          </a:p>
          <a:p>
            <a:endParaRPr lang="hr-HR" b="1" dirty="0" smtClean="0">
              <a:solidFill>
                <a:schemeClr val="bg1"/>
              </a:solidFill>
            </a:endParaRPr>
          </a:p>
          <a:p>
            <a:r>
              <a:rPr lang="hr-HR" b="1" dirty="0" smtClean="0">
                <a:solidFill>
                  <a:schemeClr val="bg1"/>
                </a:solidFill>
              </a:rPr>
              <a:t>Trenutni zapovjednik vojarne u Vukovaru. </a:t>
            </a:r>
            <a:endParaRPr lang="hr-HR" b="1" dirty="0">
              <a:solidFill>
                <a:schemeClr val="bg1"/>
              </a:solidFill>
            </a:endParaRPr>
          </a:p>
        </p:txBody>
      </p:sp>
      <p:pic>
        <p:nvPicPr>
          <p:cNvPr id="5" name="Content Placeholder 4" descr="204brigadaVukovar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2643174" y="214290"/>
            <a:ext cx="3597429" cy="2701141"/>
          </a:xfr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0034" y="785794"/>
            <a:ext cx="7615262" cy="4525963"/>
          </a:xfrm>
        </p:spPr>
        <p:txBody>
          <a:bodyPr/>
          <a:lstStyle/>
          <a:p>
            <a:r>
              <a:rPr lang="hr-HR" b="1" dirty="0" smtClean="0">
                <a:solidFill>
                  <a:schemeClr val="bg1"/>
                </a:solidFill>
              </a:rPr>
              <a:t>Kroz zapovjednikovu priču saznajemo zašto se Trpinjska cesta naziva Grobljem tenkova.</a:t>
            </a:r>
          </a:p>
          <a:p>
            <a:endParaRPr lang="hr-HR" b="1" dirty="0" smtClean="0">
              <a:solidFill>
                <a:schemeClr val="bg1"/>
              </a:solidFill>
            </a:endParaRPr>
          </a:p>
        </p:txBody>
      </p:sp>
      <p:pic>
        <p:nvPicPr>
          <p:cNvPr id="5" name="Content Placeholder 4" descr="DSC02737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071538" y="1785926"/>
            <a:ext cx="6886270" cy="4609817"/>
          </a:xfr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472" y="5332433"/>
            <a:ext cx="8572528" cy="1168401"/>
          </a:xfrm>
        </p:spPr>
        <p:txBody>
          <a:bodyPr/>
          <a:lstStyle/>
          <a:p>
            <a:r>
              <a:rPr lang="hr-HR" b="1" dirty="0" smtClean="0">
                <a:solidFill>
                  <a:schemeClr val="bg1"/>
                </a:solidFill>
              </a:rPr>
              <a:t>Slušamo priču o hrabrosti jednoga grada i gledamo fotografije mladića koji su branili Vukovar.</a:t>
            </a:r>
          </a:p>
          <a:p>
            <a:endParaRPr lang="hr-HR" b="1" dirty="0">
              <a:solidFill>
                <a:schemeClr val="bg1"/>
              </a:solidFill>
            </a:endParaRPr>
          </a:p>
        </p:txBody>
      </p:sp>
      <p:pic>
        <p:nvPicPr>
          <p:cNvPr id="5" name="Content Placeholder 4" descr="DSC02742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 rot="16200000">
            <a:off x="4278312" y="1244558"/>
            <a:ext cx="4802221" cy="3214709"/>
          </a:xfrm>
        </p:spPr>
      </p:pic>
      <p:pic>
        <p:nvPicPr>
          <p:cNvPr id="6" name="Picture 5" descr="DSC0274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-368888" y="1083213"/>
            <a:ext cx="4824781" cy="3229812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>
                <a:solidFill>
                  <a:srgbClr val="FF0000"/>
                </a:solidFill>
              </a:rPr>
              <a:t>Druga postaja – Vukovarska bolnica</a:t>
            </a:r>
            <a:endParaRPr lang="hr-HR" dirty="0">
              <a:solidFill>
                <a:srgbClr val="FF0000"/>
              </a:solidFill>
            </a:endParaRPr>
          </a:p>
        </p:txBody>
      </p:sp>
      <p:pic>
        <p:nvPicPr>
          <p:cNvPr id="5" name="Content Placeholder 4" descr="DSC02764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 rot="16200000">
            <a:off x="4599342" y="2541129"/>
            <a:ext cx="4588789" cy="3071834"/>
          </a:xfrm>
        </p:spPr>
      </p:pic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543428" cy="4525963"/>
          </a:xfrm>
        </p:spPr>
        <p:txBody>
          <a:bodyPr>
            <a:normAutofit lnSpcReduction="10000"/>
          </a:bodyPr>
          <a:lstStyle/>
          <a:p>
            <a:r>
              <a:rPr lang="hr-HR" b="1" dirty="0" smtClean="0">
                <a:solidFill>
                  <a:schemeClr val="bg1"/>
                </a:solidFill>
              </a:rPr>
              <a:t>Za vrijeme agresije – dnevno je u bolnicu primano 30 pacijenata.</a:t>
            </a:r>
          </a:p>
          <a:p>
            <a:endParaRPr lang="hr-HR" b="1" dirty="0" smtClean="0">
              <a:solidFill>
                <a:schemeClr val="bg1"/>
              </a:solidFill>
            </a:endParaRPr>
          </a:p>
          <a:p>
            <a:r>
              <a:rPr lang="hr-HR" b="1" dirty="0" smtClean="0">
                <a:solidFill>
                  <a:schemeClr val="bg1"/>
                </a:solidFill>
              </a:rPr>
              <a:t>  Najmlađi pacijent je imao 6 mjeseci, a najstariji 88 godina. </a:t>
            </a:r>
          </a:p>
          <a:p>
            <a:endParaRPr lang="hr-HR" b="1" dirty="0" smtClean="0">
              <a:solidFill>
                <a:schemeClr val="bg1"/>
              </a:solidFill>
            </a:endParaRPr>
          </a:p>
          <a:p>
            <a:r>
              <a:rPr lang="hr-HR" b="1" dirty="0" smtClean="0">
                <a:solidFill>
                  <a:schemeClr val="bg1"/>
                </a:solidFill>
              </a:rPr>
              <a:t>Na samu  bolnicu dnevno je padalo 70 – 80 granata.</a:t>
            </a:r>
            <a:endParaRPr lang="hr-HR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8596" y="500042"/>
            <a:ext cx="8401080" cy="4525963"/>
          </a:xfrm>
        </p:spPr>
        <p:txBody>
          <a:bodyPr/>
          <a:lstStyle/>
          <a:p>
            <a:r>
              <a:rPr lang="hr-HR" b="1" dirty="0" smtClean="0">
                <a:solidFill>
                  <a:schemeClr val="bg1"/>
                </a:solidFill>
              </a:rPr>
              <a:t>U muzejskom dijelu bolnice, mogli smo vidjeti u kakvim uvjetima su boravili ranjenici…</a:t>
            </a:r>
            <a:endParaRPr lang="hr-HR" b="1" dirty="0">
              <a:solidFill>
                <a:schemeClr val="bg1"/>
              </a:solidFill>
            </a:endParaRPr>
          </a:p>
        </p:txBody>
      </p:sp>
      <p:pic>
        <p:nvPicPr>
          <p:cNvPr id="5" name="Content Placeholder 5" descr="DSC02759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57158" y="1571612"/>
            <a:ext cx="4038600" cy="2703525"/>
          </a:xfrm>
        </p:spPr>
      </p:pic>
      <p:pic>
        <p:nvPicPr>
          <p:cNvPr id="6" name="Picture 5" descr="DSC0277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00562" y="3571876"/>
            <a:ext cx="4286248" cy="2869306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5720" y="571480"/>
            <a:ext cx="8572560" cy="4525963"/>
          </a:xfrm>
        </p:spPr>
        <p:txBody>
          <a:bodyPr/>
          <a:lstStyle/>
          <a:p>
            <a:r>
              <a:rPr lang="hr-HR" b="1" dirty="0" smtClean="0">
                <a:solidFill>
                  <a:schemeClr val="bg1"/>
                </a:solidFill>
              </a:rPr>
              <a:t>Ali i pogledati popis ranjenika koje je agresor nakon pada Vukovara, odveo u smrt…</a:t>
            </a:r>
            <a:endParaRPr lang="hr-HR" b="1" dirty="0">
              <a:solidFill>
                <a:schemeClr val="bg1"/>
              </a:solidFill>
            </a:endParaRPr>
          </a:p>
        </p:txBody>
      </p:sp>
      <p:pic>
        <p:nvPicPr>
          <p:cNvPr id="5" name="Content Placeholder 4" descr="DSC02772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285852" y="1857364"/>
            <a:ext cx="6616395" cy="4429156"/>
          </a:xfr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91</TotalTime>
  <Words>396</Words>
  <Application>Microsoft Office PowerPoint</Application>
  <PresentationFormat>On-screen Show (4:3)</PresentationFormat>
  <Paragraphs>49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Apex</vt:lpstr>
      <vt:lpstr>Terenska nastava Vukovar 2010.</vt:lpstr>
      <vt:lpstr>Slide 2</vt:lpstr>
      <vt:lpstr>Prva postaja – Trpinjska cesta</vt:lpstr>
      <vt:lpstr>Slide 4</vt:lpstr>
      <vt:lpstr>Slide 5</vt:lpstr>
      <vt:lpstr>Slide 6</vt:lpstr>
      <vt:lpstr>Druga postaja – Vukovarska bolnica</vt:lpstr>
      <vt:lpstr>Slide 8</vt:lpstr>
      <vt:lpstr>Slide 9</vt:lpstr>
      <vt:lpstr>Treća postaja – Memorijalno groblje Vukovar</vt:lpstr>
      <vt:lpstr>Slide 11</vt:lpstr>
      <vt:lpstr>Slide 12</vt:lpstr>
      <vt:lpstr>Četvrta postaja - Ovčara</vt:lpstr>
      <vt:lpstr>Slide 14</vt:lpstr>
      <vt:lpstr>Slide 15</vt:lpstr>
      <vt:lpstr>Peta postaja - Vodotoranj</vt:lpstr>
      <vt:lpstr>Slide 17</vt:lpstr>
      <vt:lpstr>Šesta postaja - Vojarna</vt:lpstr>
      <vt:lpstr>Slide 19</vt:lpstr>
      <vt:lpstr>Slide 20</vt:lpstr>
      <vt:lpstr>Slide 21</vt:lpstr>
    </vt:vector>
  </TitlesOfParts>
  <Company>School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Terenska nastava Vukovar 2010.</dc:title>
  <dc:creator>IVAN KARAULA</dc:creator>
  <cp:lastModifiedBy> </cp:lastModifiedBy>
  <cp:revision>22</cp:revision>
  <dcterms:created xsi:type="dcterms:W3CDTF">2010-11-18T07:06:19Z</dcterms:created>
  <dcterms:modified xsi:type="dcterms:W3CDTF">2010-11-18T11:39:23Z</dcterms:modified>
</cp:coreProperties>
</file>